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4" r:id="rId4"/>
  </p:sldMasterIdLst>
  <p:notesMasterIdLst>
    <p:notesMasterId r:id="rId49"/>
  </p:notesMasterIdLst>
  <p:sldIdLst>
    <p:sldId id="322" r:id="rId5"/>
    <p:sldId id="258" r:id="rId6"/>
    <p:sldId id="386" r:id="rId7"/>
    <p:sldId id="387" r:id="rId8"/>
    <p:sldId id="380" r:id="rId9"/>
    <p:sldId id="259" r:id="rId10"/>
    <p:sldId id="381" r:id="rId11"/>
    <p:sldId id="288" r:id="rId12"/>
    <p:sldId id="289" r:id="rId13"/>
    <p:sldId id="290" r:id="rId14"/>
    <p:sldId id="418" r:id="rId15"/>
    <p:sldId id="286" r:id="rId16"/>
    <p:sldId id="420" r:id="rId17"/>
    <p:sldId id="421" r:id="rId18"/>
    <p:sldId id="422" r:id="rId19"/>
    <p:sldId id="423" r:id="rId20"/>
    <p:sldId id="383" r:id="rId21"/>
    <p:sldId id="382" r:id="rId22"/>
    <p:sldId id="390" r:id="rId23"/>
    <p:sldId id="394" r:id="rId24"/>
    <p:sldId id="393" r:id="rId25"/>
    <p:sldId id="391" r:id="rId26"/>
    <p:sldId id="392" r:id="rId27"/>
    <p:sldId id="388" r:id="rId28"/>
    <p:sldId id="384" r:id="rId29"/>
    <p:sldId id="396" r:id="rId30"/>
    <p:sldId id="397" r:id="rId31"/>
    <p:sldId id="398" r:id="rId32"/>
    <p:sldId id="399" r:id="rId33"/>
    <p:sldId id="400" r:id="rId34"/>
    <p:sldId id="401" r:id="rId35"/>
    <p:sldId id="402" r:id="rId36"/>
    <p:sldId id="403" r:id="rId37"/>
    <p:sldId id="417" r:id="rId38"/>
    <p:sldId id="404" r:id="rId39"/>
    <p:sldId id="406" r:id="rId40"/>
    <p:sldId id="407" r:id="rId41"/>
    <p:sldId id="409" r:id="rId42"/>
    <p:sldId id="410" r:id="rId43"/>
    <p:sldId id="411" r:id="rId44"/>
    <p:sldId id="413" r:id="rId45"/>
    <p:sldId id="414" r:id="rId46"/>
    <p:sldId id="415" r:id="rId47"/>
    <p:sldId id="41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0709" autoAdjust="0"/>
  </p:normalViewPr>
  <p:slideViewPr>
    <p:cSldViewPr snapToGrid="0">
      <p:cViewPr varScale="1">
        <p:scale>
          <a:sx n="77" d="100"/>
          <a:sy n="77" d="100"/>
        </p:scale>
        <p:origin x="49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DE05C8-19FA-46BF-AA86-0E6F940F6698}" type="datetimeFigureOut">
              <a:rPr lang="en-GB" smtClean="0"/>
              <a:t>14/02/2023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F21D77-1954-4CF4-B53D-ECAFABAC23A2}" type="slidenum">
              <a:rPr lang="en-GB" smtClean="0"/>
              <a:t>‹#›</a:t>
            </a:fld>
            <a:endParaRPr lang="en-GB"/>
          </a:p>
        </p:txBody>
      </p:sp>
    </p:spTree>
    <p:extLst>
      <p:ext uri="{BB962C8B-B14F-4D97-AF65-F5344CB8AC3E}">
        <p14:creationId xmlns:p14="http://schemas.microsoft.com/office/powerpoint/2010/main" val="1421275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scrum.org/resources/what-is-scrum"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r>
              <a:rPr lang="en-US" dirty="0"/>
              <a:t>Component= any functionality, software,</a:t>
            </a:r>
            <a:r>
              <a:rPr lang="en-US" baseline="0" dirty="0"/>
              <a:t> part of application or piece of code</a:t>
            </a:r>
            <a:endParaRPr lang="en-US" dirty="0"/>
          </a:p>
        </p:txBody>
      </p:sp>
    </p:spTree>
    <p:extLst>
      <p:ext uri="{BB962C8B-B14F-4D97-AF65-F5344CB8AC3E}">
        <p14:creationId xmlns:p14="http://schemas.microsoft.com/office/powerpoint/2010/main" val="86665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a:p>
        </p:txBody>
      </p:sp>
    </p:spTree>
    <p:extLst>
      <p:ext uri="{BB962C8B-B14F-4D97-AF65-F5344CB8AC3E}">
        <p14:creationId xmlns:p14="http://schemas.microsoft.com/office/powerpoint/2010/main" val="2589261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dirty="0"/>
          </a:p>
        </p:txBody>
      </p:sp>
    </p:spTree>
    <p:extLst>
      <p:ext uri="{BB962C8B-B14F-4D97-AF65-F5344CB8AC3E}">
        <p14:creationId xmlns:p14="http://schemas.microsoft.com/office/powerpoint/2010/main" val="668742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dirty="0"/>
          </a:p>
        </p:txBody>
      </p:sp>
    </p:spTree>
    <p:extLst>
      <p:ext uri="{BB962C8B-B14F-4D97-AF65-F5344CB8AC3E}">
        <p14:creationId xmlns:p14="http://schemas.microsoft.com/office/powerpoint/2010/main" val="1873571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endParaRPr lang="en-US"/>
          </a:p>
        </p:txBody>
      </p:sp>
    </p:spTree>
    <p:extLst>
      <p:ext uri="{BB962C8B-B14F-4D97-AF65-F5344CB8AC3E}">
        <p14:creationId xmlns:p14="http://schemas.microsoft.com/office/powerpoint/2010/main" val="290575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http://ronjeffries.com/xprog/what-is-extreme-programming/circles.jpg</a:t>
            </a:r>
          </a:p>
        </p:txBody>
      </p:sp>
      <p:sp>
        <p:nvSpPr>
          <p:cNvPr id="4" name="Slide Number Placeholder 3"/>
          <p:cNvSpPr>
            <a:spLocks noGrp="1"/>
          </p:cNvSpPr>
          <p:nvPr>
            <p:ph type="sldNum" sz="quarter" idx="10"/>
          </p:nvPr>
        </p:nvSpPr>
        <p:spPr/>
        <p:txBody>
          <a:bodyPr/>
          <a:lstStyle/>
          <a:p>
            <a:fld id="{D2D8AF61-B211-417D-A39A-733438EDA6BF}" type="slidenum">
              <a:rPr lang="en-US" smtClean="0"/>
              <a:t>18</a:t>
            </a:fld>
            <a:endParaRPr lang="en-US"/>
          </a:p>
        </p:txBody>
      </p:sp>
    </p:spTree>
    <p:extLst>
      <p:ext uri="{BB962C8B-B14F-4D97-AF65-F5344CB8AC3E}">
        <p14:creationId xmlns:p14="http://schemas.microsoft.com/office/powerpoint/2010/main" val="1905096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80F21D77-1954-4CF4-B53D-ECAFABAC23A2}" type="slidenum">
              <a:rPr lang="en-GB" smtClean="0"/>
              <a:t>20</a:t>
            </a:fld>
            <a:endParaRPr lang="en-GB"/>
          </a:p>
        </p:txBody>
      </p:sp>
    </p:spTree>
    <p:extLst>
      <p:ext uri="{BB962C8B-B14F-4D97-AF65-F5344CB8AC3E}">
        <p14:creationId xmlns:p14="http://schemas.microsoft.com/office/powerpoint/2010/main" val="2042559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https://www.scrum.org/resources/what-is-scrum</a:t>
            </a:r>
            <a:endParaRPr lang="en-US" dirty="0"/>
          </a:p>
        </p:txBody>
      </p:sp>
      <p:sp>
        <p:nvSpPr>
          <p:cNvPr id="4" name="Slide Number Placeholder 3"/>
          <p:cNvSpPr>
            <a:spLocks noGrp="1"/>
          </p:cNvSpPr>
          <p:nvPr>
            <p:ph type="sldNum" sz="quarter" idx="10"/>
          </p:nvPr>
        </p:nvSpPr>
        <p:spPr/>
        <p:txBody>
          <a:bodyPr/>
          <a:lstStyle/>
          <a:p>
            <a:fld id="{80F21D77-1954-4CF4-B53D-ECAFABAC23A2}" type="slidenum">
              <a:rPr lang="en-GB" smtClean="0"/>
              <a:t>38</a:t>
            </a:fld>
            <a:endParaRPr lang="en-GB"/>
          </a:p>
        </p:txBody>
      </p:sp>
    </p:spTree>
    <p:extLst>
      <p:ext uri="{BB962C8B-B14F-4D97-AF65-F5344CB8AC3E}">
        <p14:creationId xmlns:p14="http://schemas.microsoft.com/office/powerpoint/2010/main" val="2708264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txBox="1">
            <a:spLocks noGrp="1"/>
          </p:cNvSpPr>
          <p:nvPr>
            <p:ph type="body" idx="1"/>
          </p:nvPr>
        </p:nvSpPr>
        <p:spPr>
          <a:noFill/>
          <a:ln/>
        </p:spPr>
        <p:txBody>
          <a:bodyPr/>
          <a:lstStyle/>
          <a:p>
            <a:r>
              <a:rPr lang="en-US" dirty="0"/>
              <a:t>Component= any functionality, software,</a:t>
            </a:r>
            <a:r>
              <a:rPr lang="en-US" baseline="0" dirty="0"/>
              <a:t> part of application or piece of code</a:t>
            </a:r>
            <a:endParaRPr lang="en-US" dirty="0"/>
          </a:p>
        </p:txBody>
      </p:sp>
    </p:spTree>
    <p:extLst>
      <p:ext uri="{BB962C8B-B14F-4D97-AF65-F5344CB8AC3E}">
        <p14:creationId xmlns:p14="http://schemas.microsoft.com/office/powerpoint/2010/main" val="3175510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9EB4BE-C445-4ED2-A45E-4695DB83EB50}" type="slidenum">
              <a:rPr lang="en-US" smtClean="0"/>
              <a:t>5</a:t>
            </a:fld>
            <a:endParaRPr lang="en-US"/>
          </a:p>
        </p:txBody>
      </p:sp>
    </p:spTree>
    <p:extLst>
      <p:ext uri="{BB962C8B-B14F-4D97-AF65-F5344CB8AC3E}">
        <p14:creationId xmlns:p14="http://schemas.microsoft.com/office/powerpoint/2010/main" val="3628222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a:t>
            </a:r>
            <a:r>
              <a:rPr lang="en-US" baseline="0" dirty="0"/>
              <a:t> means respond to change (agility), </a:t>
            </a:r>
            <a:r>
              <a:rPr lang="en-US" sz="1200" b="0" i="0" kern="1200" dirty="0">
                <a:solidFill>
                  <a:schemeClr val="tx1"/>
                </a:solidFill>
                <a:effectLst/>
                <a:latin typeface="+mn-lt"/>
                <a:ea typeface="+mn-ea"/>
                <a:cs typeface="+mn-cs"/>
              </a:rPr>
              <a:t>Able to think and change quickly </a:t>
            </a:r>
            <a:endParaRPr lang="en-US" dirty="0"/>
          </a:p>
        </p:txBody>
      </p:sp>
      <p:sp>
        <p:nvSpPr>
          <p:cNvPr id="4" name="Slide Number Placeholder 3"/>
          <p:cNvSpPr>
            <a:spLocks noGrp="1"/>
          </p:cNvSpPr>
          <p:nvPr>
            <p:ph type="sldNum" sz="quarter" idx="10"/>
          </p:nvPr>
        </p:nvSpPr>
        <p:spPr/>
        <p:txBody>
          <a:bodyPr/>
          <a:lstStyle/>
          <a:p>
            <a:fld id="{80F21D77-1954-4CF4-B53D-ECAFABAC23A2}" type="slidenum">
              <a:rPr lang="en-GB" smtClean="0"/>
              <a:t>7</a:t>
            </a:fld>
            <a:endParaRPr lang="en-GB"/>
          </a:p>
        </p:txBody>
      </p:sp>
    </p:spTree>
    <p:extLst>
      <p:ext uri="{BB962C8B-B14F-4D97-AF65-F5344CB8AC3E}">
        <p14:creationId xmlns:p14="http://schemas.microsoft.com/office/powerpoint/2010/main" val="2142880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Notes Placeholder"/>
          <p:cNvSpPr>
            <a:spLocks noGrp="1"/>
          </p:cNvSpPr>
          <p:nvPr>
            <p:ph type="body" idx="1"/>
          </p:nvPr>
        </p:nvSpPr>
        <p:spPr bwMode="auto">
          <a:xfrm>
            <a:off x="-1610612736" y="-2147483648"/>
            <a:ext cx="0" cy="0"/>
          </a:xfrm>
          <a:prstGeom prst="rect">
            <a:avLst/>
          </a:prstGeom>
          <a:noFill/>
          <a:ln>
            <a:miter lim="800000"/>
            <a:headEnd/>
            <a:tailEnd/>
          </a:ln>
        </p:spPr>
        <p:txBody>
          <a:bodyPr/>
          <a:lstStyle/>
          <a:p>
            <a:pPr>
              <a:spcBef>
                <a:spcPct val="0"/>
              </a:spcBef>
            </a:pP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Notes Placeholder"/>
          <p:cNvSpPr>
            <a:spLocks noGrp="1"/>
          </p:cNvSpPr>
          <p:nvPr>
            <p:ph type="body" idx="1"/>
          </p:nvPr>
        </p:nvSpPr>
        <p:spPr bwMode="auto">
          <a:xfrm>
            <a:off x="-1610612736" y="-2147483648"/>
            <a:ext cx="0" cy="0"/>
          </a:xfrm>
          <a:prstGeom prst="rect">
            <a:avLst/>
          </a:prstGeom>
          <a:noFill/>
          <a:ln>
            <a:miter lim="800000"/>
            <a:headEnd/>
            <a:tailEnd/>
          </a:ln>
        </p:spPr>
        <p:txBody>
          <a:bodyPr/>
          <a:lstStyle/>
          <a:p>
            <a:pPr>
              <a:spcBef>
                <a:spcPct val="0"/>
              </a:spcBef>
            </a:pP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Notes Placeholder"/>
          <p:cNvSpPr>
            <a:spLocks noGrp="1"/>
          </p:cNvSpPr>
          <p:nvPr>
            <p:ph type="body" idx="1"/>
          </p:nvPr>
        </p:nvSpPr>
        <p:spPr bwMode="auto">
          <a:xfrm>
            <a:off x="-1610612736" y="-2147483648"/>
            <a:ext cx="0" cy="0"/>
          </a:xfrm>
          <a:prstGeom prst="rect">
            <a:avLst/>
          </a:prstGeom>
          <a:noFill/>
          <a:ln>
            <a:miter lim="800000"/>
            <a:headEnd/>
            <a:tailEnd/>
          </a:ln>
        </p:spPr>
        <p:txBody>
          <a:bodyPr/>
          <a:lstStyle/>
          <a:p>
            <a:pPr>
              <a:spcBef>
                <a:spcPct val="0"/>
              </a:spcBef>
            </a:pP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a:t>
            </a:r>
            <a:r>
              <a:rPr lang="en-US" baseline="0" dirty="0"/>
              <a:t> means respond to change (agility), </a:t>
            </a:r>
            <a:r>
              <a:rPr lang="en-US" sz="1200" b="0" i="0" kern="1200" dirty="0">
                <a:solidFill>
                  <a:schemeClr val="tx1"/>
                </a:solidFill>
                <a:effectLst/>
                <a:latin typeface="+mn-lt"/>
                <a:ea typeface="+mn-ea"/>
                <a:cs typeface="+mn-cs"/>
              </a:rPr>
              <a:t>Able to think and change quickly </a:t>
            </a:r>
            <a:endParaRPr lang="en-US" dirty="0"/>
          </a:p>
        </p:txBody>
      </p:sp>
      <p:sp>
        <p:nvSpPr>
          <p:cNvPr id="4" name="Slide Number Placeholder 3"/>
          <p:cNvSpPr>
            <a:spLocks noGrp="1"/>
          </p:cNvSpPr>
          <p:nvPr>
            <p:ph type="sldNum" sz="quarter" idx="10"/>
          </p:nvPr>
        </p:nvSpPr>
        <p:spPr/>
        <p:txBody>
          <a:bodyPr/>
          <a:lstStyle/>
          <a:p>
            <a:fld id="{80F21D77-1954-4CF4-B53D-ECAFABAC23A2}" type="slidenum">
              <a:rPr lang="en-GB" smtClean="0"/>
              <a:t>11</a:t>
            </a:fld>
            <a:endParaRPr lang="en-GB"/>
          </a:p>
        </p:txBody>
      </p:sp>
    </p:spTree>
    <p:extLst>
      <p:ext uri="{BB962C8B-B14F-4D97-AF65-F5344CB8AC3E}">
        <p14:creationId xmlns:p14="http://schemas.microsoft.com/office/powerpoint/2010/main" val="259620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Notes Placeholder"/>
          <p:cNvSpPr>
            <a:spLocks noGrp="1"/>
          </p:cNvSpPr>
          <p:nvPr>
            <p:ph type="body" idx="1"/>
          </p:nvPr>
        </p:nvSpPr>
        <p:spPr bwMode="auto">
          <a:xfrm>
            <a:off x="-1610612736" y="-2147483648"/>
            <a:ext cx="0" cy="0"/>
          </a:xfrm>
          <a:prstGeom prst="rect">
            <a:avLst/>
          </a:prstGeom>
          <a:noFill/>
          <a:ln>
            <a:miter lim="800000"/>
            <a:headEnd/>
            <a:tailEnd/>
          </a:ln>
        </p:spPr>
        <p:txBody>
          <a:bodyPr/>
          <a:lstStyle/>
          <a:p>
            <a:pPr>
              <a:spcBef>
                <a:spcPct val="0"/>
              </a:spcBef>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343F5B-246D-4F37-9175-C152DFACA66B}" type="datetimeFigureOut">
              <a:rPr lang="en-GB" smtClean="0"/>
              <a:t>14/02/2023</a:t>
            </a:fld>
            <a:endParaRPr lang="en-GB"/>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GB"/>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83B8F8A4-A9E9-4D9F-8AA4-57B6F1DE9603}" type="slidenum">
              <a:rPr lang="en-GB" smtClean="0"/>
              <a:t>‹#›</a:t>
            </a:fld>
            <a:endParaRPr lang="en-GB"/>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86207395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343F5B-246D-4F37-9175-C152DFACA66B}" type="datetimeFigureOut">
              <a:rPr lang="en-GB" smtClean="0"/>
              <a:t>14/02/2023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8F8A4-A9E9-4D9F-8AA4-57B6F1DE9603}" type="slidenum">
              <a:rPr lang="en-GB" smtClean="0"/>
              <a:t>‹#›</a:t>
            </a:fld>
            <a:endParaRPr lang="en-GB"/>
          </a:p>
        </p:txBody>
      </p:sp>
    </p:spTree>
    <p:extLst>
      <p:ext uri="{BB962C8B-B14F-4D97-AF65-F5344CB8AC3E}">
        <p14:creationId xmlns:p14="http://schemas.microsoft.com/office/powerpoint/2010/main" val="1463909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343F5B-246D-4F37-9175-C152DFACA66B}" type="datetimeFigureOut">
              <a:rPr lang="en-GB" smtClean="0"/>
              <a:t>14/02/2023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8F8A4-A9E9-4D9F-8AA4-57B6F1DE9603}" type="slidenum">
              <a:rPr lang="en-GB" smtClean="0"/>
              <a:t>‹#›</a:t>
            </a:fld>
            <a:endParaRPr lang="en-GB"/>
          </a:p>
        </p:txBody>
      </p:sp>
    </p:spTree>
    <p:extLst>
      <p:ext uri="{BB962C8B-B14F-4D97-AF65-F5344CB8AC3E}">
        <p14:creationId xmlns:p14="http://schemas.microsoft.com/office/powerpoint/2010/main" val="2467296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5" name="Title Text"/>
          <p:cNvSpPr txBox="1">
            <a:spLocks noGrp="1"/>
          </p:cNvSpPr>
          <p:nvPr>
            <p:ph type="title"/>
          </p:nvPr>
        </p:nvSpPr>
        <p:spPr>
          <a:prstGeom prst="rect">
            <a:avLst/>
          </a:prstGeom>
        </p:spPr>
        <p:txBody>
          <a:bodyPr/>
          <a:lstStyle/>
          <a:p>
            <a:r>
              <a:t>Title Text</a:t>
            </a:r>
          </a:p>
        </p:txBody>
      </p:sp>
      <p:sp>
        <p:nvSpPr>
          <p:cNvPr id="1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405088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343F5B-246D-4F37-9175-C152DFACA66B}" type="datetimeFigureOut">
              <a:rPr lang="en-GB" smtClean="0"/>
              <a:t>14/02/2023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8F8A4-A9E9-4D9F-8AA4-57B6F1DE9603}" type="slidenum">
              <a:rPr lang="en-GB" smtClean="0"/>
              <a:t>‹#›</a:t>
            </a:fld>
            <a:endParaRPr lang="en-GB"/>
          </a:p>
        </p:txBody>
      </p:sp>
    </p:spTree>
    <p:extLst>
      <p:ext uri="{BB962C8B-B14F-4D97-AF65-F5344CB8AC3E}">
        <p14:creationId xmlns:p14="http://schemas.microsoft.com/office/powerpoint/2010/main" val="3098313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3343F5B-246D-4F37-9175-C152DFACA66B}" type="datetimeFigureOut">
              <a:rPr lang="en-GB" smtClean="0"/>
              <a:t>14/02/2023</a:t>
            </a:fld>
            <a:endParaRPr lang="en-GB"/>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GB"/>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83B8F8A4-A9E9-4D9F-8AA4-57B6F1DE9603}" type="slidenum">
              <a:rPr lang="en-GB" smtClean="0"/>
              <a:t>‹#›</a:t>
            </a:fld>
            <a:endParaRPr lang="en-GB"/>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4596962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343F5B-246D-4F37-9175-C152DFACA66B}" type="datetimeFigureOut">
              <a:rPr lang="en-GB" smtClean="0"/>
              <a:t>14/02/2023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3B8F8A4-A9E9-4D9F-8AA4-57B6F1DE9603}" type="slidenum">
              <a:rPr lang="en-GB" smtClean="0"/>
              <a:t>‹#›</a:t>
            </a:fld>
            <a:endParaRPr lang="en-GB"/>
          </a:p>
        </p:txBody>
      </p:sp>
    </p:spTree>
    <p:extLst>
      <p:ext uri="{BB962C8B-B14F-4D97-AF65-F5344CB8AC3E}">
        <p14:creationId xmlns:p14="http://schemas.microsoft.com/office/powerpoint/2010/main" val="59022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343F5B-246D-4F37-9175-C152DFACA66B}" type="datetimeFigureOut">
              <a:rPr lang="en-GB" smtClean="0"/>
              <a:t>14/02/2023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3B8F8A4-A9E9-4D9F-8AA4-57B6F1DE9603}" type="slidenum">
              <a:rPr lang="en-GB" smtClean="0"/>
              <a:t>‹#›</a:t>
            </a:fld>
            <a:endParaRPr lang="en-GB"/>
          </a:p>
        </p:txBody>
      </p:sp>
    </p:spTree>
    <p:extLst>
      <p:ext uri="{BB962C8B-B14F-4D97-AF65-F5344CB8AC3E}">
        <p14:creationId xmlns:p14="http://schemas.microsoft.com/office/powerpoint/2010/main" val="3991826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343F5B-246D-4F37-9175-C152DFACA66B}" type="datetimeFigureOut">
              <a:rPr lang="en-GB" smtClean="0"/>
              <a:t>14/02/2023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3B8F8A4-A9E9-4D9F-8AA4-57B6F1DE9603}" type="slidenum">
              <a:rPr lang="en-GB" smtClean="0"/>
              <a:t>‹#›</a:t>
            </a:fld>
            <a:endParaRPr lang="en-GB"/>
          </a:p>
        </p:txBody>
      </p:sp>
    </p:spTree>
    <p:extLst>
      <p:ext uri="{BB962C8B-B14F-4D97-AF65-F5344CB8AC3E}">
        <p14:creationId xmlns:p14="http://schemas.microsoft.com/office/powerpoint/2010/main" val="2531769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343F5B-246D-4F37-9175-C152DFACA66B}" type="datetimeFigureOut">
              <a:rPr lang="en-GB" smtClean="0"/>
              <a:t>14/02/2023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3B8F8A4-A9E9-4D9F-8AA4-57B6F1DE9603}" type="slidenum">
              <a:rPr lang="en-GB" smtClean="0"/>
              <a:t>‹#›</a:t>
            </a:fld>
            <a:endParaRPr lang="en-GB"/>
          </a:p>
        </p:txBody>
      </p:sp>
    </p:spTree>
    <p:extLst>
      <p:ext uri="{BB962C8B-B14F-4D97-AF65-F5344CB8AC3E}">
        <p14:creationId xmlns:p14="http://schemas.microsoft.com/office/powerpoint/2010/main" val="1785618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3343F5B-246D-4F37-9175-C152DFACA66B}" type="datetimeFigureOut">
              <a:rPr lang="en-GB" smtClean="0"/>
              <a:t>14/02/2023</a:t>
            </a:fld>
            <a:endParaRPr lang="en-GB"/>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3B8F8A4-A9E9-4D9F-8AA4-57B6F1DE9603}" type="slidenum">
              <a:rPr lang="en-GB" smtClean="0"/>
              <a:t>‹#›</a:t>
            </a:fld>
            <a:endParaRPr lang="en-GB"/>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71066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3343F5B-246D-4F37-9175-C152DFACA66B}" type="datetimeFigureOut">
              <a:rPr lang="en-GB" smtClean="0"/>
              <a:t>14/02/2023</a:t>
            </a:fld>
            <a:endParaRPr lang="en-GB"/>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3B8F8A4-A9E9-4D9F-8AA4-57B6F1DE9603}" type="slidenum">
              <a:rPr lang="en-GB" smtClean="0"/>
              <a:t>‹#›</a:t>
            </a:fld>
            <a:endParaRPr lang="en-GB"/>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1727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3343F5B-246D-4F37-9175-C152DFACA66B}" type="datetimeFigureOut">
              <a:rPr lang="en-GB" smtClean="0"/>
              <a:t>14/02/2023</a:t>
            </a:fld>
            <a:endParaRPr lang="en-GB"/>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GB"/>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83B8F8A4-A9E9-4D9F-8AA4-57B6F1DE9603}" type="slidenum">
              <a:rPr lang="en-GB" smtClean="0"/>
              <a:t>‹#›</a:t>
            </a:fld>
            <a:endParaRPr lang="en-GB"/>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41797697"/>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Fundamentals of Software Engineering</a:t>
            </a:r>
            <a:endParaRPr lang="en-GB" sz="4800" dirty="0"/>
          </a:p>
        </p:txBody>
      </p:sp>
      <p:sp>
        <p:nvSpPr>
          <p:cNvPr id="3" name="TextBox 2"/>
          <p:cNvSpPr txBox="1"/>
          <p:nvPr/>
        </p:nvSpPr>
        <p:spPr>
          <a:xfrm>
            <a:off x="4855779" y="3886679"/>
            <a:ext cx="2417380" cy="400110"/>
          </a:xfrm>
          <a:prstGeom prst="rect">
            <a:avLst/>
          </a:prstGeom>
          <a:noFill/>
        </p:spPr>
        <p:txBody>
          <a:bodyPr wrap="square" rtlCol="0">
            <a:spAutoFit/>
          </a:bodyPr>
          <a:lstStyle/>
          <a:p>
            <a:pPr algn="ctr"/>
            <a:r>
              <a:rPr lang="en-US" sz="2000" b="1" dirty="0"/>
              <a:t>Week 4</a:t>
            </a:r>
          </a:p>
        </p:txBody>
      </p:sp>
    </p:spTree>
    <p:extLst>
      <p:ext uri="{BB962C8B-B14F-4D97-AF65-F5344CB8AC3E}">
        <p14:creationId xmlns:p14="http://schemas.microsoft.com/office/powerpoint/2010/main" val="2636928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rtlCol="0"/>
          <a:lstStyle/>
          <a:p>
            <a:pPr marL="755650">
              <a:spcBef>
                <a:spcPts val="0"/>
              </a:spcBef>
              <a:defRPr/>
            </a:pPr>
            <a:r>
              <a:rPr sz="3200" dirty="0">
                <a:latin typeface="Arial"/>
                <a:cs typeface="Arial"/>
              </a:rPr>
              <a:t>Work</a:t>
            </a:r>
            <a:r>
              <a:rPr sz="3200" spc="-5" dirty="0">
                <a:latin typeface="Arial"/>
                <a:cs typeface="Arial"/>
              </a:rPr>
              <a:t>i</a:t>
            </a:r>
            <a:r>
              <a:rPr sz="3200" spc="-30" dirty="0">
                <a:latin typeface="Arial"/>
                <a:cs typeface="Arial"/>
              </a:rPr>
              <a:t>n</a:t>
            </a:r>
            <a:r>
              <a:rPr sz="3200" dirty="0">
                <a:latin typeface="Arial"/>
                <a:cs typeface="Arial"/>
              </a:rPr>
              <a:t>g</a:t>
            </a:r>
            <a:r>
              <a:rPr sz="3200" spc="45" dirty="0">
                <a:latin typeface="Times New Roman"/>
                <a:cs typeface="Times New Roman"/>
              </a:rPr>
              <a:t> </a:t>
            </a:r>
            <a:r>
              <a:rPr sz="3200" spc="-5" dirty="0">
                <a:latin typeface="Arial"/>
                <a:cs typeface="Arial"/>
              </a:rPr>
              <a:t>So</a:t>
            </a:r>
            <a:r>
              <a:rPr sz="3200" spc="-15" dirty="0">
                <a:latin typeface="Arial"/>
                <a:cs typeface="Arial"/>
              </a:rPr>
              <a:t>f</a:t>
            </a:r>
            <a:r>
              <a:rPr sz="3200" dirty="0">
                <a:latin typeface="Arial"/>
                <a:cs typeface="Arial"/>
              </a:rPr>
              <a:t>tware</a:t>
            </a:r>
            <a:r>
              <a:rPr sz="3200" spc="25" dirty="0">
                <a:latin typeface="Times New Roman"/>
                <a:cs typeface="Times New Roman"/>
              </a:rPr>
              <a:t> </a:t>
            </a:r>
            <a:r>
              <a:rPr sz="3200" spc="-5" dirty="0">
                <a:latin typeface="Arial"/>
                <a:cs typeface="Arial"/>
              </a:rPr>
              <a:t>ove</a:t>
            </a:r>
            <a:r>
              <a:rPr sz="3200" dirty="0">
                <a:latin typeface="Arial"/>
                <a:cs typeface="Arial"/>
              </a:rPr>
              <a:t>r</a:t>
            </a:r>
            <a:r>
              <a:rPr sz="3200" spc="40" dirty="0">
                <a:latin typeface="Times New Roman"/>
                <a:cs typeface="Times New Roman"/>
              </a:rPr>
              <a:t> </a:t>
            </a:r>
            <a:r>
              <a:rPr sz="3200" dirty="0">
                <a:latin typeface="Arial"/>
                <a:cs typeface="Arial"/>
              </a:rPr>
              <a:t>C</a:t>
            </a:r>
            <a:r>
              <a:rPr sz="3200" spc="-10" dirty="0">
                <a:latin typeface="Arial"/>
                <a:cs typeface="Arial"/>
              </a:rPr>
              <a:t>o</a:t>
            </a:r>
            <a:r>
              <a:rPr sz="3200" spc="-20" dirty="0">
                <a:latin typeface="Arial"/>
                <a:cs typeface="Arial"/>
              </a:rPr>
              <a:t>m</a:t>
            </a:r>
            <a:r>
              <a:rPr sz="3200" spc="-10" dirty="0">
                <a:latin typeface="Arial"/>
                <a:cs typeface="Arial"/>
              </a:rPr>
              <a:t>p</a:t>
            </a:r>
            <a:r>
              <a:rPr sz="3200" dirty="0">
                <a:latin typeface="Arial"/>
                <a:cs typeface="Arial"/>
              </a:rPr>
              <a:t>r</a:t>
            </a:r>
            <a:r>
              <a:rPr sz="3200" spc="-20" dirty="0">
                <a:latin typeface="Arial"/>
                <a:cs typeface="Arial"/>
              </a:rPr>
              <a:t>e</a:t>
            </a:r>
            <a:r>
              <a:rPr sz="3200" spc="-10" dirty="0">
                <a:latin typeface="Arial"/>
                <a:cs typeface="Arial"/>
              </a:rPr>
              <a:t>h</a:t>
            </a:r>
            <a:r>
              <a:rPr sz="3200" spc="-30" dirty="0">
                <a:latin typeface="Arial"/>
                <a:cs typeface="Arial"/>
              </a:rPr>
              <a:t>e</a:t>
            </a:r>
            <a:r>
              <a:rPr sz="3200" spc="-5" dirty="0">
                <a:latin typeface="Arial"/>
                <a:cs typeface="Arial"/>
              </a:rPr>
              <a:t>n</a:t>
            </a:r>
            <a:r>
              <a:rPr sz="3200" spc="-15" dirty="0">
                <a:latin typeface="Arial"/>
                <a:cs typeface="Arial"/>
              </a:rPr>
              <a:t>s</a:t>
            </a:r>
            <a:r>
              <a:rPr sz="3200" spc="-5" dirty="0">
                <a:latin typeface="Arial"/>
                <a:cs typeface="Arial"/>
              </a:rPr>
              <a:t>ive</a:t>
            </a:r>
            <a:br>
              <a:rPr sz="3200" dirty="0">
                <a:latin typeface="Arial"/>
                <a:cs typeface="Arial"/>
              </a:rPr>
            </a:br>
            <a:r>
              <a:rPr sz="3200" spc="-5" dirty="0">
                <a:latin typeface="Arial"/>
                <a:cs typeface="Arial"/>
              </a:rPr>
              <a:t>Docu</a:t>
            </a:r>
            <a:r>
              <a:rPr sz="3200" spc="-15" dirty="0">
                <a:latin typeface="Arial"/>
                <a:cs typeface="Arial"/>
              </a:rPr>
              <a:t>m</a:t>
            </a:r>
            <a:r>
              <a:rPr sz="3200" spc="-35" dirty="0">
                <a:latin typeface="Arial"/>
                <a:cs typeface="Arial"/>
              </a:rPr>
              <a:t>e</a:t>
            </a:r>
            <a:r>
              <a:rPr sz="3200" spc="-10" dirty="0">
                <a:latin typeface="Arial"/>
                <a:cs typeface="Arial"/>
              </a:rPr>
              <a:t>n</a:t>
            </a:r>
            <a:r>
              <a:rPr sz="3200" spc="-15" dirty="0">
                <a:latin typeface="Arial"/>
                <a:cs typeface="Arial"/>
              </a:rPr>
              <a:t>t</a:t>
            </a:r>
            <a:r>
              <a:rPr sz="3200" spc="-20" dirty="0">
                <a:latin typeface="Arial"/>
                <a:cs typeface="Arial"/>
              </a:rPr>
              <a:t>a</a:t>
            </a:r>
            <a:r>
              <a:rPr sz="3200" spc="-5" dirty="0">
                <a:latin typeface="Arial"/>
                <a:cs typeface="Arial"/>
              </a:rPr>
              <a:t>ti</a:t>
            </a:r>
            <a:r>
              <a:rPr sz="3200" spc="-20" dirty="0">
                <a:latin typeface="Arial"/>
                <a:cs typeface="Arial"/>
              </a:rPr>
              <a:t>o</a:t>
            </a:r>
            <a:r>
              <a:rPr sz="3200" dirty="0">
                <a:latin typeface="Arial"/>
                <a:cs typeface="Arial"/>
              </a:rPr>
              <a:t>n</a:t>
            </a:r>
          </a:p>
        </p:txBody>
      </p:sp>
      <p:sp>
        <p:nvSpPr>
          <p:cNvPr id="3" name="object 3"/>
          <p:cNvSpPr txBox="1"/>
          <p:nvPr/>
        </p:nvSpPr>
        <p:spPr>
          <a:xfrm>
            <a:off x="1754188" y="1930400"/>
            <a:ext cx="8616950" cy="1974900"/>
          </a:xfrm>
          <a:prstGeom prst="rect">
            <a:avLst/>
          </a:prstGeom>
        </p:spPr>
        <p:txBody>
          <a:bodyPr lIns="0" tIns="0" rIns="0" bIns="0">
            <a:spAutoFit/>
          </a:bodyPr>
          <a:lstStyle/>
          <a:p>
            <a:pPr marL="355600" indent="-342900">
              <a:buFont typeface="Arial" charset="0"/>
              <a:buChar char="•"/>
              <a:tabLst>
                <a:tab pos="355600" algn="l"/>
                <a:tab pos="1209675" algn="l"/>
                <a:tab pos="1752600" algn="l"/>
                <a:tab pos="2422525" algn="l"/>
                <a:tab pos="2827338" algn="l"/>
                <a:tab pos="3905250" algn="l"/>
                <a:tab pos="5834063" algn="l"/>
                <a:tab pos="6630988" algn="l"/>
                <a:tab pos="7304088" algn="l"/>
                <a:tab pos="7704138" algn="l"/>
              </a:tabLst>
            </a:pPr>
            <a:r>
              <a:rPr lang="en-US" sz="2000" dirty="0">
                <a:latin typeface="Arial" charset="0"/>
              </a:rPr>
              <a:t>We’re	not</a:t>
            </a:r>
            <a:r>
              <a:rPr lang="en-US" sz="2000" dirty="0">
                <a:latin typeface="Times New Roman" pitchFamily="18" charset="0"/>
                <a:cs typeface="Times New Roman" pitchFamily="18" charset="0"/>
              </a:rPr>
              <a:t>	</a:t>
            </a:r>
            <a:r>
              <a:rPr lang="en-US" sz="2000" dirty="0">
                <a:latin typeface="Arial" charset="0"/>
              </a:rPr>
              <a:t>paid</a:t>
            </a:r>
            <a:r>
              <a:rPr lang="en-US" sz="2000" dirty="0">
                <a:latin typeface="Times New Roman" pitchFamily="18" charset="0"/>
                <a:cs typeface="Times New Roman" pitchFamily="18" charset="0"/>
              </a:rPr>
              <a:t>	</a:t>
            </a:r>
            <a:r>
              <a:rPr lang="en-US" sz="2000" dirty="0">
                <a:latin typeface="Arial" charset="0"/>
              </a:rPr>
              <a:t>to</a:t>
            </a:r>
            <a:r>
              <a:rPr lang="en-US" sz="2000" dirty="0">
                <a:latin typeface="Times New Roman" pitchFamily="18" charset="0"/>
                <a:cs typeface="Times New Roman" pitchFamily="18" charset="0"/>
              </a:rPr>
              <a:t>	</a:t>
            </a:r>
            <a:r>
              <a:rPr lang="en-US" sz="2000" dirty="0">
                <a:latin typeface="Arial" charset="0"/>
              </a:rPr>
              <a:t>develop</a:t>
            </a:r>
            <a:r>
              <a:rPr lang="en-US" sz="2000" dirty="0">
                <a:latin typeface="Times New Roman" pitchFamily="18" charset="0"/>
                <a:cs typeface="Times New Roman" pitchFamily="18" charset="0"/>
              </a:rPr>
              <a:t>	</a:t>
            </a:r>
            <a:r>
              <a:rPr lang="en-US" sz="2000" dirty="0">
                <a:latin typeface="Arial" charset="0"/>
              </a:rPr>
              <a:t>documentation,</a:t>
            </a:r>
            <a:r>
              <a:rPr lang="en-US" sz="2000" dirty="0">
                <a:latin typeface="Times New Roman" pitchFamily="18" charset="0"/>
                <a:cs typeface="Times New Roman" pitchFamily="18" charset="0"/>
              </a:rPr>
              <a:t>	</a:t>
            </a:r>
            <a:r>
              <a:rPr lang="en-US" sz="2000" dirty="0">
                <a:latin typeface="Arial" charset="0"/>
              </a:rPr>
              <a:t>we’re	paid</a:t>
            </a:r>
            <a:r>
              <a:rPr lang="en-US" sz="2000" dirty="0">
                <a:latin typeface="Times New Roman" pitchFamily="18" charset="0"/>
                <a:cs typeface="Times New Roman" pitchFamily="18" charset="0"/>
              </a:rPr>
              <a:t>	</a:t>
            </a:r>
            <a:r>
              <a:rPr lang="en-US" sz="2000" dirty="0">
                <a:latin typeface="Arial" charset="0"/>
              </a:rPr>
              <a:t>to</a:t>
            </a:r>
            <a:r>
              <a:rPr lang="en-US" sz="2000" dirty="0">
                <a:latin typeface="Times New Roman" pitchFamily="18" charset="0"/>
                <a:cs typeface="Times New Roman" pitchFamily="18" charset="0"/>
              </a:rPr>
              <a:t>	</a:t>
            </a:r>
            <a:r>
              <a:rPr lang="en-US" sz="2000" dirty="0">
                <a:latin typeface="Arial" charset="0"/>
              </a:rPr>
              <a:t>develop</a:t>
            </a:r>
            <a:r>
              <a:rPr lang="en-US" sz="2000" dirty="0">
                <a:latin typeface="Times New Roman" pitchFamily="18" charset="0"/>
                <a:cs typeface="Times New Roman" pitchFamily="18" charset="0"/>
              </a:rPr>
              <a:t> </a:t>
            </a:r>
            <a:r>
              <a:rPr lang="en-US" sz="2000" dirty="0">
                <a:latin typeface="Arial" charset="0"/>
              </a:rPr>
              <a:t>software.</a:t>
            </a:r>
          </a:p>
          <a:p>
            <a:pPr marL="755650" lvl="1" indent="-285750" algn="just">
              <a:spcBef>
                <a:spcPts val="488"/>
              </a:spcBef>
              <a:buFont typeface="Arial" charset="0"/>
              <a:buChar char="–"/>
              <a:tabLst>
                <a:tab pos="355600" algn="l"/>
                <a:tab pos="1209675" algn="l"/>
                <a:tab pos="1752600" algn="l"/>
                <a:tab pos="2422525" algn="l"/>
                <a:tab pos="2827338" algn="l"/>
                <a:tab pos="3905250" algn="l"/>
                <a:tab pos="5834063" algn="l"/>
                <a:tab pos="6630988" algn="l"/>
                <a:tab pos="7304088" algn="l"/>
                <a:tab pos="7704138" algn="l"/>
              </a:tabLst>
            </a:pPr>
            <a:r>
              <a:rPr lang="en-US" sz="2000" dirty="0">
                <a:latin typeface="Arial" charset="0"/>
              </a:rPr>
              <a:t>Of</a:t>
            </a:r>
            <a:r>
              <a:rPr lang="en-US" sz="2000" dirty="0">
                <a:latin typeface="Times New Roman" pitchFamily="18" charset="0"/>
                <a:cs typeface="Times New Roman" pitchFamily="18" charset="0"/>
              </a:rPr>
              <a:t> </a:t>
            </a:r>
            <a:r>
              <a:rPr lang="en-US" sz="2000" dirty="0">
                <a:latin typeface="Arial" charset="0"/>
              </a:rPr>
              <a:t>course</a:t>
            </a:r>
            <a:r>
              <a:rPr lang="en-US" sz="2000" dirty="0">
                <a:latin typeface="Times New Roman" pitchFamily="18" charset="0"/>
                <a:cs typeface="Times New Roman" pitchFamily="18" charset="0"/>
              </a:rPr>
              <a:t> </a:t>
            </a:r>
            <a:r>
              <a:rPr lang="en-US" sz="2000" dirty="0">
                <a:latin typeface="Arial" charset="0"/>
              </a:rPr>
              <a:t>that</a:t>
            </a:r>
            <a:r>
              <a:rPr lang="en-US" sz="2000" dirty="0">
                <a:latin typeface="Times New Roman" pitchFamily="18" charset="0"/>
                <a:cs typeface="Times New Roman" pitchFamily="18" charset="0"/>
              </a:rPr>
              <a:t> </a:t>
            </a:r>
            <a:r>
              <a:rPr lang="en-US" sz="2000" dirty="0">
                <a:latin typeface="Arial" charset="0"/>
              </a:rPr>
              <a:t>doesn’t mean</a:t>
            </a:r>
            <a:r>
              <a:rPr lang="en-US" sz="2000" dirty="0">
                <a:latin typeface="Times New Roman" pitchFamily="18" charset="0"/>
                <a:cs typeface="Times New Roman" pitchFamily="18" charset="0"/>
              </a:rPr>
              <a:t> </a:t>
            </a:r>
            <a:r>
              <a:rPr lang="en-US" sz="2000" dirty="0">
                <a:latin typeface="Arial" charset="0"/>
              </a:rPr>
              <a:t>that</a:t>
            </a:r>
            <a:r>
              <a:rPr lang="en-US" sz="2000" dirty="0">
                <a:latin typeface="Times New Roman" pitchFamily="18" charset="0"/>
                <a:cs typeface="Times New Roman" pitchFamily="18" charset="0"/>
              </a:rPr>
              <a:t> </a:t>
            </a:r>
            <a:r>
              <a:rPr lang="en-US" sz="2000" dirty="0">
                <a:latin typeface="Arial" charset="0"/>
              </a:rPr>
              <a:t>documentation</a:t>
            </a:r>
            <a:r>
              <a:rPr lang="en-US" sz="2000" dirty="0">
                <a:latin typeface="Times New Roman" pitchFamily="18" charset="0"/>
                <a:cs typeface="Times New Roman" pitchFamily="18" charset="0"/>
              </a:rPr>
              <a:t> </a:t>
            </a:r>
            <a:r>
              <a:rPr lang="en-US" sz="2000" dirty="0">
                <a:latin typeface="Arial" charset="0"/>
              </a:rPr>
              <a:t>is</a:t>
            </a:r>
            <a:r>
              <a:rPr lang="en-US" sz="2000" dirty="0">
                <a:latin typeface="Times New Roman" pitchFamily="18" charset="0"/>
                <a:cs typeface="Times New Roman" pitchFamily="18" charset="0"/>
              </a:rPr>
              <a:t> </a:t>
            </a:r>
            <a:r>
              <a:rPr lang="en-US" sz="2000" dirty="0">
                <a:latin typeface="Arial" charset="0"/>
              </a:rPr>
              <a:t>unimportant,</a:t>
            </a:r>
            <a:r>
              <a:rPr lang="en-US" sz="2000" dirty="0">
                <a:latin typeface="Times New Roman" pitchFamily="18" charset="0"/>
                <a:cs typeface="Times New Roman" pitchFamily="18" charset="0"/>
              </a:rPr>
              <a:t> </a:t>
            </a:r>
            <a:r>
              <a:rPr lang="en-US" sz="2000" dirty="0">
                <a:latin typeface="Arial" charset="0"/>
              </a:rPr>
              <a:t>but</a:t>
            </a:r>
            <a:r>
              <a:rPr lang="en-US" sz="2000" dirty="0">
                <a:latin typeface="Times New Roman" pitchFamily="18" charset="0"/>
                <a:cs typeface="Times New Roman" pitchFamily="18" charset="0"/>
              </a:rPr>
              <a:t> </a:t>
            </a:r>
            <a:r>
              <a:rPr lang="en-US" sz="2000" dirty="0">
                <a:latin typeface="Arial" charset="0"/>
              </a:rPr>
              <a:t>it</a:t>
            </a:r>
            <a:r>
              <a:rPr lang="en-US" sz="2000" dirty="0">
                <a:latin typeface="Times New Roman" pitchFamily="18" charset="0"/>
                <a:cs typeface="Times New Roman" pitchFamily="18" charset="0"/>
              </a:rPr>
              <a:t> </a:t>
            </a:r>
            <a:r>
              <a:rPr lang="en-US" sz="2000" dirty="0">
                <a:latin typeface="Arial" charset="0"/>
              </a:rPr>
              <a:t>has</a:t>
            </a:r>
            <a:r>
              <a:rPr lang="en-US" sz="2000" dirty="0">
                <a:latin typeface="Times New Roman" pitchFamily="18" charset="0"/>
                <a:cs typeface="Times New Roman" pitchFamily="18" charset="0"/>
              </a:rPr>
              <a:t> </a:t>
            </a:r>
            <a:r>
              <a:rPr lang="en-US" sz="2000" dirty="0">
                <a:latin typeface="Arial" charset="0"/>
              </a:rPr>
              <a:t>to</a:t>
            </a:r>
            <a:r>
              <a:rPr lang="en-US" sz="2000" dirty="0">
                <a:latin typeface="Times New Roman" pitchFamily="18" charset="0"/>
                <a:cs typeface="Times New Roman" pitchFamily="18" charset="0"/>
              </a:rPr>
              <a:t> </a:t>
            </a:r>
            <a:r>
              <a:rPr lang="en-US" sz="2000" dirty="0">
                <a:latin typeface="Arial" charset="0"/>
              </a:rPr>
              <a:t>be</a:t>
            </a:r>
            <a:r>
              <a:rPr lang="en-US" sz="2000" dirty="0">
                <a:latin typeface="Times New Roman" pitchFamily="18" charset="0"/>
                <a:cs typeface="Times New Roman" pitchFamily="18" charset="0"/>
              </a:rPr>
              <a:t> </a:t>
            </a:r>
            <a:r>
              <a:rPr lang="en-US" sz="2000" dirty="0">
                <a:latin typeface="Arial" charset="0"/>
              </a:rPr>
              <a:t>considered</a:t>
            </a:r>
            <a:r>
              <a:rPr lang="en-US" sz="2000" dirty="0">
                <a:latin typeface="Times New Roman" pitchFamily="18" charset="0"/>
                <a:cs typeface="Times New Roman" pitchFamily="18" charset="0"/>
              </a:rPr>
              <a:t> </a:t>
            </a:r>
            <a:r>
              <a:rPr lang="en-US" sz="2000" dirty="0">
                <a:latin typeface="Arial" charset="0"/>
              </a:rPr>
              <a:t>relative</a:t>
            </a:r>
            <a:r>
              <a:rPr lang="en-US" sz="2000" dirty="0">
                <a:latin typeface="Times New Roman" pitchFamily="18" charset="0"/>
                <a:cs typeface="Times New Roman" pitchFamily="18" charset="0"/>
              </a:rPr>
              <a:t> </a:t>
            </a:r>
            <a:r>
              <a:rPr lang="en-US" sz="2000" dirty="0">
                <a:latin typeface="Arial" charset="0"/>
              </a:rPr>
              <a:t>to</a:t>
            </a:r>
            <a:r>
              <a:rPr lang="en-US" sz="2000" dirty="0">
                <a:latin typeface="Times New Roman" pitchFamily="18" charset="0"/>
                <a:cs typeface="Times New Roman" pitchFamily="18" charset="0"/>
              </a:rPr>
              <a:t> </a:t>
            </a:r>
            <a:r>
              <a:rPr lang="en-US" sz="2000" dirty="0">
                <a:latin typeface="Arial" charset="0"/>
              </a:rPr>
              <a:t>its</a:t>
            </a:r>
            <a:r>
              <a:rPr lang="en-US" sz="2000" dirty="0">
                <a:latin typeface="Times New Roman" pitchFamily="18" charset="0"/>
                <a:cs typeface="Times New Roman" pitchFamily="18" charset="0"/>
              </a:rPr>
              <a:t> </a:t>
            </a:r>
            <a:r>
              <a:rPr lang="en-US" sz="2000" dirty="0">
                <a:latin typeface="Arial" charset="0"/>
              </a:rPr>
              <a:t>cost</a:t>
            </a:r>
            <a:r>
              <a:rPr lang="en-US" sz="2000" dirty="0">
                <a:latin typeface="Times New Roman" pitchFamily="18" charset="0"/>
                <a:cs typeface="Times New Roman" pitchFamily="18" charset="0"/>
              </a:rPr>
              <a:t> </a:t>
            </a:r>
            <a:r>
              <a:rPr lang="en-US" sz="2000" dirty="0">
                <a:latin typeface="Arial" charset="0"/>
              </a:rPr>
              <a:t>in</a:t>
            </a:r>
            <a:r>
              <a:rPr lang="en-US" sz="2000" dirty="0">
                <a:latin typeface="Times New Roman" pitchFamily="18" charset="0"/>
                <a:cs typeface="Times New Roman" pitchFamily="18" charset="0"/>
              </a:rPr>
              <a:t> </a:t>
            </a:r>
            <a:r>
              <a:rPr lang="en-US" sz="2000" dirty="0">
                <a:latin typeface="Arial" charset="0"/>
              </a:rPr>
              <a:t>delivering</a:t>
            </a:r>
            <a:r>
              <a:rPr lang="en-US" sz="2000" dirty="0">
                <a:latin typeface="Times New Roman" pitchFamily="18" charset="0"/>
                <a:cs typeface="Times New Roman" pitchFamily="18" charset="0"/>
              </a:rPr>
              <a:t> </a:t>
            </a:r>
            <a:r>
              <a:rPr lang="en-US" sz="2000" dirty="0">
                <a:latin typeface="Arial" charset="0"/>
              </a:rPr>
              <a:t>functionality</a:t>
            </a:r>
            <a:r>
              <a:rPr lang="en-US" sz="2000" dirty="0">
                <a:latin typeface="Times New Roman" pitchFamily="18" charset="0"/>
                <a:cs typeface="Times New Roman" pitchFamily="18" charset="0"/>
              </a:rPr>
              <a:t> </a:t>
            </a:r>
            <a:r>
              <a:rPr lang="en-US" sz="2000" dirty="0">
                <a:latin typeface="Arial" charset="0"/>
              </a:rPr>
              <a:t>(</a:t>
            </a:r>
            <a:r>
              <a:rPr lang="en-US" sz="2000" dirty="0" err="1">
                <a:latin typeface="Arial" charset="0"/>
              </a:rPr>
              <a:t>i.e</a:t>
            </a:r>
            <a:r>
              <a:rPr lang="en-US" sz="2000" dirty="0">
                <a:latin typeface="Arial" charset="0"/>
              </a:rPr>
              <a:t>,</a:t>
            </a:r>
            <a:r>
              <a:rPr lang="en-US" sz="2000" dirty="0">
                <a:latin typeface="Times New Roman" pitchFamily="18" charset="0"/>
                <a:cs typeface="Times New Roman" pitchFamily="18" charset="0"/>
              </a:rPr>
              <a:t> </a:t>
            </a:r>
            <a:r>
              <a:rPr lang="en-US" sz="2000" dirty="0">
                <a:latin typeface="Arial" charset="0"/>
              </a:rPr>
              <a:t>software).</a:t>
            </a:r>
          </a:p>
          <a:p>
            <a:pPr marL="1155700" lvl="2" indent="-228600">
              <a:spcBef>
                <a:spcPts val="488"/>
              </a:spcBef>
              <a:buFont typeface="Arial" charset="0"/>
              <a:buChar char="•"/>
              <a:tabLst>
                <a:tab pos="355600" algn="l"/>
                <a:tab pos="1209675" algn="l"/>
                <a:tab pos="1752600" algn="l"/>
                <a:tab pos="2422525" algn="l"/>
                <a:tab pos="2827338" algn="l"/>
                <a:tab pos="3905250" algn="l"/>
                <a:tab pos="5834063" algn="l"/>
                <a:tab pos="6630988" algn="l"/>
                <a:tab pos="7304088" algn="l"/>
                <a:tab pos="7704138" algn="l"/>
              </a:tabLst>
            </a:pPr>
            <a:r>
              <a:rPr lang="en-US" sz="2000" dirty="0">
                <a:solidFill>
                  <a:srgbClr val="C00000"/>
                </a:solidFill>
                <a:latin typeface="Arial" charset="0"/>
              </a:rPr>
              <a:t>Traditional</a:t>
            </a:r>
            <a:r>
              <a:rPr lang="en-US" sz="2000" dirty="0">
                <a:solidFill>
                  <a:srgbClr val="C00000"/>
                </a:solidFill>
                <a:latin typeface="Times New Roman" pitchFamily="18" charset="0"/>
                <a:cs typeface="Times New Roman" pitchFamily="18" charset="0"/>
              </a:rPr>
              <a:t> </a:t>
            </a:r>
            <a:r>
              <a:rPr lang="en-US" sz="2000" dirty="0">
                <a:solidFill>
                  <a:srgbClr val="C00000"/>
                </a:solidFill>
                <a:latin typeface="Arial" charset="0"/>
              </a:rPr>
              <a:t>development</a:t>
            </a:r>
            <a:r>
              <a:rPr lang="en-US" sz="2000" dirty="0">
                <a:solidFill>
                  <a:srgbClr val="C00000"/>
                </a:solidFill>
                <a:latin typeface="Times New Roman" pitchFamily="18" charset="0"/>
                <a:cs typeface="Times New Roman" pitchFamily="18" charset="0"/>
              </a:rPr>
              <a:t> </a:t>
            </a:r>
            <a:r>
              <a:rPr lang="en-US" sz="2000" dirty="0">
                <a:solidFill>
                  <a:srgbClr val="C00000"/>
                </a:solidFill>
                <a:latin typeface="Arial" charset="0"/>
              </a:rPr>
              <a:t>stress</a:t>
            </a:r>
            <a:r>
              <a:rPr lang="en-US" sz="2000" dirty="0">
                <a:solidFill>
                  <a:srgbClr val="C00000"/>
                </a:solidFill>
                <a:latin typeface="Times New Roman" pitchFamily="18" charset="0"/>
                <a:cs typeface="Times New Roman" pitchFamily="18" charset="0"/>
              </a:rPr>
              <a:t> </a:t>
            </a:r>
            <a:r>
              <a:rPr lang="en-US" sz="2000" dirty="0">
                <a:solidFill>
                  <a:srgbClr val="C00000"/>
                </a:solidFill>
                <a:latin typeface="Arial" charset="0"/>
              </a:rPr>
              <a:t>on</a:t>
            </a:r>
            <a:r>
              <a:rPr lang="en-US" sz="2000" dirty="0">
                <a:solidFill>
                  <a:srgbClr val="C00000"/>
                </a:solidFill>
                <a:latin typeface="Times New Roman" pitchFamily="18" charset="0"/>
                <a:cs typeface="Times New Roman" pitchFamily="18" charset="0"/>
              </a:rPr>
              <a:t> </a:t>
            </a:r>
            <a:r>
              <a:rPr lang="en-US" sz="2000" dirty="0">
                <a:solidFill>
                  <a:srgbClr val="C00000"/>
                </a:solidFill>
                <a:latin typeface="Arial" charset="0"/>
              </a:rPr>
              <a:t>flawless</a:t>
            </a:r>
            <a:r>
              <a:rPr lang="en-US" sz="2000" dirty="0">
                <a:solidFill>
                  <a:srgbClr val="C00000"/>
                </a:solidFill>
                <a:latin typeface="Times New Roman" pitchFamily="18" charset="0"/>
                <a:cs typeface="Times New Roman" pitchFamily="18" charset="0"/>
              </a:rPr>
              <a:t> </a:t>
            </a:r>
            <a:r>
              <a:rPr lang="en-US" sz="2000" dirty="0">
                <a:solidFill>
                  <a:srgbClr val="C00000"/>
                </a:solidFill>
                <a:latin typeface="Arial" charset="0"/>
              </a:rPr>
              <a:t>documentation</a:t>
            </a:r>
            <a:r>
              <a:rPr lang="en-US" sz="2000" dirty="0">
                <a:latin typeface="Arial" charset="0"/>
              </a:rPr>
              <a:t>.</a:t>
            </a:r>
          </a:p>
        </p:txBody>
      </p:sp>
    </p:spTree>
    <p:extLst>
      <p:ext uri="{BB962C8B-B14F-4D97-AF65-F5344CB8AC3E}">
        <p14:creationId xmlns:p14="http://schemas.microsoft.com/office/powerpoint/2010/main" val="556442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319" y="597877"/>
            <a:ext cx="3287327" cy="1828800"/>
          </a:xfrm>
        </p:spPr>
        <p:txBody>
          <a:bodyPr>
            <a:normAutofit/>
          </a:bodyPr>
          <a:lstStyle/>
          <a:p>
            <a:r>
              <a:rPr lang="en-US" b="1" dirty="0"/>
              <a:t>12 Agile Principles</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15429" b="11549"/>
          <a:stretch/>
        </p:blipFill>
        <p:spPr>
          <a:xfrm>
            <a:off x="4817393" y="-1"/>
            <a:ext cx="7374607" cy="6858001"/>
          </a:xfrm>
        </p:spPr>
      </p:pic>
    </p:spTree>
    <p:extLst>
      <p:ext uri="{BB962C8B-B14F-4D97-AF65-F5344CB8AC3E}">
        <p14:creationId xmlns:p14="http://schemas.microsoft.com/office/powerpoint/2010/main" val="604105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3633789" y="301626"/>
            <a:ext cx="4910137" cy="492443"/>
          </a:xfrm>
          <a:prstGeom prst="rect">
            <a:avLst/>
          </a:prstGeom>
        </p:spPr>
        <p:txBody>
          <a:bodyPr lIns="0" tIns="0" rIns="0" bIns="0">
            <a:spAutoFit/>
          </a:bodyPr>
          <a:lstStyle/>
          <a:p>
            <a:pPr marL="12700">
              <a:defRPr/>
            </a:pPr>
            <a:r>
              <a:rPr sz="3200" dirty="0">
                <a:latin typeface="Arial"/>
                <a:cs typeface="Arial"/>
              </a:rPr>
              <a:t>Princ</a:t>
            </a:r>
            <a:r>
              <a:rPr sz="3200" spc="-10" dirty="0">
                <a:latin typeface="Arial"/>
                <a:cs typeface="Arial"/>
              </a:rPr>
              <a:t>i</a:t>
            </a:r>
            <a:r>
              <a:rPr sz="3200" spc="-20" dirty="0">
                <a:latin typeface="Arial"/>
                <a:cs typeface="Arial"/>
              </a:rPr>
              <a:t>p</a:t>
            </a:r>
            <a:r>
              <a:rPr sz="3200" spc="-5" dirty="0">
                <a:latin typeface="Arial"/>
                <a:cs typeface="Arial"/>
              </a:rPr>
              <a:t>l</a:t>
            </a:r>
            <a:r>
              <a:rPr sz="3200" spc="-10" dirty="0">
                <a:latin typeface="Arial"/>
                <a:cs typeface="Arial"/>
              </a:rPr>
              <a:t>e</a:t>
            </a:r>
            <a:r>
              <a:rPr sz="3200" dirty="0">
                <a:latin typeface="Arial"/>
                <a:cs typeface="Arial"/>
              </a:rPr>
              <a:t>s</a:t>
            </a:r>
            <a:r>
              <a:rPr sz="3200" spc="45" dirty="0">
                <a:latin typeface="Times New Roman"/>
                <a:cs typeface="Times New Roman"/>
              </a:rPr>
              <a:t> </a:t>
            </a:r>
            <a:r>
              <a:rPr sz="3200" spc="-10" dirty="0">
                <a:latin typeface="Arial"/>
                <a:cs typeface="Arial"/>
              </a:rPr>
              <a:t>o</a:t>
            </a:r>
            <a:r>
              <a:rPr sz="3200" dirty="0">
                <a:latin typeface="Arial"/>
                <a:cs typeface="Arial"/>
              </a:rPr>
              <a:t>f</a:t>
            </a:r>
            <a:r>
              <a:rPr sz="3200" spc="60" dirty="0">
                <a:latin typeface="Times New Roman"/>
                <a:cs typeface="Times New Roman"/>
              </a:rPr>
              <a:t> </a:t>
            </a:r>
            <a:r>
              <a:rPr sz="3200" dirty="0">
                <a:latin typeface="Arial"/>
                <a:cs typeface="Arial"/>
              </a:rPr>
              <a:t>Ag</a:t>
            </a:r>
            <a:r>
              <a:rPr sz="3200" spc="-10" dirty="0">
                <a:latin typeface="Arial"/>
                <a:cs typeface="Arial"/>
              </a:rPr>
              <a:t>i</a:t>
            </a:r>
            <a:r>
              <a:rPr sz="3200" spc="-20" dirty="0">
                <a:latin typeface="Arial"/>
                <a:cs typeface="Arial"/>
              </a:rPr>
              <a:t>l</a:t>
            </a:r>
            <a:r>
              <a:rPr sz="3200" dirty="0">
                <a:latin typeface="Arial"/>
                <a:cs typeface="Arial"/>
              </a:rPr>
              <a:t>e</a:t>
            </a:r>
            <a:r>
              <a:rPr sz="3200" spc="90" dirty="0">
                <a:latin typeface="Times New Roman"/>
                <a:cs typeface="Times New Roman"/>
              </a:rPr>
              <a:t> </a:t>
            </a:r>
            <a:r>
              <a:rPr sz="3200" spc="-5" dirty="0">
                <a:latin typeface="Arial"/>
                <a:cs typeface="Arial"/>
              </a:rPr>
              <a:t>Met</a:t>
            </a:r>
            <a:r>
              <a:rPr sz="3200" spc="-20" dirty="0">
                <a:latin typeface="Arial"/>
                <a:cs typeface="Arial"/>
              </a:rPr>
              <a:t>h</a:t>
            </a:r>
            <a:r>
              <a:rPr sz="3200" spc="-10" dirty="0">
                <a:latin typeface="Arial"/>
                <a:cs typeface="Arial"/>
              </a:rPr>
              <a:t>ods</a:t>
            </a:r>
            <a:endParaRPr sz="3200" dirty="0">
              <a:latin typeface="Arial"/>
              <a:cs typeface="Arial"/>
            </a:endParaRPr>
          </a:p>
        </p:txBody>
      </p:sp>
      <p:sp>
        <p:nvSpPr>
          <p:cNvPr id="36867" name="object 3"/>
          <p:cNvSpPr>
            <a:spLocks/>
          </p:cNvSpPr>
          <p:nvPr/>
        </p:nvSpPr>
        <p:spPr bwMode="auto">
          <a:xfrm>
            <a:off x="1524000" y="838200"/>
            <a:ext cx="2603500" cy="457200"/>
          </a:xfrm>
          <a:custGeom>
            <a:avLst/>
            <a:gdLst/>
            <a:ahLst/>
            <a:cxnLst>
              <a:cxn ang="0">
                <a:pos x="0" y="457199"/>
              </a:cxn>
              <a:cxn ang="0">
                <a:pos x="2603123" y="457199"/>
              </a:cxn>
              <a:cxn ang="0">
                <a:pos x="2603123" y="0"/>
              </a:cxn>
              <a:cxn ang="0">
                <a:pos x="0" y="0"/>
              </a:cxn>
              <a:cxn ang="0">
                <a:pos x="0" y="457199"/>
              </a:cxn>
            </a:cxnLst>
            <a:rect l="0" t="0" r="r" b="b"/>
            <a:pathLst>
              <a:path w="2603500" h="457200">
                <a:moveTo>
                  <a:pt x="0" y="457199"/>
                </a:moveTo>
                <a:lnTo>
                  <a:pt x="2603123" y="457199"/>
                </a:lnTo>
                <a:lnTo>
                  <a:pt x="2603123" y="0"/>
                </a:lnTo>
                <a:lnTo>
                  <a:pt x="0" y="0"/>
                </a:lnTo>
                <a:lnTo>
                  <a:pt x="0" y="457199"/>
                </a:lnTo>
                <a:close/>
              </a:path>
            </a:pathLst>
          </a:custGeom>
          <a:solidFill>
            <a:srgbClr val="000000"/>
          </a:solidFill>
          <a:ln w="9525">
            <a:noFill/>
            <a:round/>
            <a:headEnd/>
            <a:tailEnd/>
          </a:ln>
        </p:spPr>
        <p:txBody>
          <a:bodyPr lIns="0" tIns="0" rIns="0" bIns="0"/>
          <a:lstStyle/>
          <a:p>
            <a:endParaRPr lang="en-US"/>
          </a:p>
        </p:txBody>
      </p:sp>
      <p:sp>
        <p:nvSpPr>
          <p:cNvPr id="36868" name="object 4"/>
          <p:cNvSpPr>
            <a:spLocks/>
          </p:cNvSpPr>
          <p:nvPr/>
        </p:nvSpPr>
        <p:spPr bwMode="auto">
          <a:xfrm>
            <a:off x="4127500" y="838200"/>
            <a:ext cx="6540500" cy="457200"/>
          </a:xfrm>
          <a:custGeom>
            <a:avLst/>
            <a:gdLst/>
            <a:ahLst/>
            <a:cxnLst>
              <a:cxn ang="0">
                <a:pos x="0" y="457199"/>
              </a:cxn>
              <a:cxn ang="0">
                <a:pos x="6540876" y="457199"/>
              </a:cxn>
              <a:cxn ang="0">
                <a:pos x="6540876" y="0"/>
              </a:cxn>
              <a:cxn ang="0">
                <a:pos x="0" y="0"/>
              </a:cxn>
              <a:cxn ang="0">
                <a:pos x="0" y="457199"/>
              </a:cxn>
            </a:cxnLst>
            <a:rect l="0" t="0" r="r" b="b"/>
            <a:pathLst>
              <a:path w="6541134" h="457200">
                <a:moveTo>
                  <a:pt x="0" y="457199"/>
                </a:moveTo>
                <a:lnTo>
                  <a:pt x="6540876" y="457199"/>
                </a:lnTo>
                <a:lnTo>
                  <a:pt x="6540876" y="0"/>
                </a:lnTo>
                <a:lnTo>
                  <a:pt x="0" y="0"/>
                </a:lnTo>
                <a:lnTo>
                  <a:pt x="0" y="457199"/>
                </a:lnTo>
              </a:path>
            </a:pathLst>
          </a:custGeom>
          <a:solidFill>
            <a:srgbClr val="000000"/>
          </a:solidFill>
          <a:ln w="9525">
            <a:noFill/>
            <a:round/>
            <a:headEnd/>
            <a:tailEnd/>
          </a:ln>
        </p:spPr>
        <p:txBody>
          <a:bodyPr lIns="0" tIns="0" rIns="0" bIns="0"/>
          <a:lstStyle/>
          <a:p>
            <a:endParaRPr lang="en-US"/>
          </a:p>
        </p:txBody>
      </p:sp>
      <p:sp>
        <p:nvSpPr>
          <p:cNvPr id="36869" name="object 5"/>
          <p:cNvSpPr>
            <a:spLocks/>
          </p:cNvSpPr>
          <p:nvPr/>
        </p:nvSpPr>
        <p:spPr bwMode="auto">
          <a:xfrm>
            <a:off x="1524000" y="1295401"/>
            <a:ext cx="2603500" cy="1311275"/>
          </a:xfrm>
          <a:custGeom>
            <a:avLst/>
            <a:gdLst/>
            <a:ahLst/>
            <a:cxnLst>
              <a:cxn ang="0">
                <a:pos x="0" y="1310639"/>
              </a:cxn>
              <a:cxn ang="0">
                <a:pos x="2603123" y="1310639"/>
              </a:cxn>
              <a:cxn ang="0">
                <a:pos x="2603123" y="0"/>
              </a:cxn>
              <a:cxn ang="0">
                <a:pos x="0" y="0"/>
              </a:cxn>
              <a:cxn ang="0">
                <a:pos x="0" y="1310639"/>
              </a:cxn>
            </a:cxnLst>
            <a:rect l="0" t="0" r="r" b="b"/>
            <a:pathLst>
              <a:path w="2603500" h="1310639">
                <a:moveTo>
                  <a:pt x="0" y="1310639"/>
                </a:moveTo>
                <a:lnTo>
                  <a:pt x="2603123" y="1310639"/>
                </a:lnTo>
                <a:lnTo>
                  <a:pt x="2603123" y="0"/>
                </a:lnTo>
                <a:lnTo>
                  <a:pt x="0" y="0"/>
                </a:lnTo>
                <a:lnTo>
                  <a:pt x="0" y="1310639"/>
                </a:lnTo>
                <a:close/>
              </a:path>
            </a:pathLst>
          </a:custGeom>
          <a:solidFill>
            <a:srgbClr val="000000"/>
          </a:solidFill>
          <a:ln w="9525">
            <a:noFill/>
            <a:round/>
            <a:headEnd/>
            <a:tailEnd/>
          </a:ln>
        </p:spPr>
        <p:txBody>
          <a:bodyPr lIns="0" tIns="0" rIns="0" bIns="0"/>
          <a:lstStyle/>
          <a:p>
            <a:endParaRPr lang="en-US"/>
          </a:p>
        </p:txBody>
      </p:sp>
      <p:sp>
        <p:nvSpPr>
          <p:cNvPr id="36870" name="object 6"/>
          <p:cNvSpPr>
            <a:spLocks/>
          </p:cNvSpPr>
          <p:nvPr/>
        </p:nvSpPr>
        <p:spPr bwMode="auto">
          <a:xfrm>
            <a:off x="4127500" y="1295401"/>
            <a:ext cx="6540500" cy="1311275"/>
          </a:xfrm>
          <a:custGeom>
            <a:avLst/>
            <a:gdLst/>
            <a:ahLst/>
            <a:cxnLst>
              <a:cxn ang="0">
                <a:pos x="0" y="1310639"/>
              </a:cxn>
              <a:cxn ang="0">
                <a:pos x="6540876" y="1310639"/>
              </a:cxn>
              <a:cxn ang="0">
                <a:pos x="6540876" y="0"/>
              </a:cxn>
              <a:cxn ang="0">
                <a:pos x="0" y="0"/>
              </a:cxn>
              <a:cxn ang="0">
                <a:pos x="0" y="1310639"/>
              </a:cxn>
            </a:cxnLst>
            <a:rect l="0" t="0" r="r" b="b"/>
            <a:pathLst>
              <a:path w="6541134" h="1310639">
                <a:moveTo>
                  <a:pt x="0" y="1310639"/>
                </a:moveTo>
                <a:lnTo>
                  <a:pt x="6540876" y="1310639"/>
                </a:lnTo>
                <a:lnTo>
                  <a:pt x="6540876" y="0"/>
                </a:lnTo>
                <a:lnTo>
                  <a:pt x="0" y="0"/>
                </a:lnTo>
                <a:lnTo>
                  <a:pt x="0" y="1310639"/>
                </a:lnTo>
              </a:path>
            </a:pathLst>
          </a:custGeom>
          <a:solidFill>
            <a:srgbClr val="000000"/>
          </a:solidFill>
          <a:ln w="9525">
            <a:noFill/>
            <a:round/>
            <a:headEnd/>
            <a:tailEnd/>
          </a:ln>
        </p:spPr>
        <p:txBody>
          <a:bodyPr lIns="0" tIns="0" rIns="0" bIns="0"/>
          <a:lstStyle/>
          <a:p>
            <a:endParaRPr lang="en-US"/>
          </a:p>
        </p:txBody>
      </p:sp>
      <p:sp>
        <p:nvSpPr>
          <p:cNvPr id="36871" name="object 7"/>
          <p:cNvSpPr>
            <a:spLocks/>
          </p:cNvSpPr>
          <p:nvPr/>
        </p:nvSpPr>
        <p:spPr bwMode="auto">
          <a:xfrm>
            <a:off x="1524000" y="2606675"/>
            <a:ext cx="2603500" cy="1004888"/>
          </a:xfrm>
          <a:custGeom>
            <a:avLst/>
            <a:gdLst/>
            <a:ahLst/>
            <a:cxnLst>
              <a:cxn ang="0">
                <a:pos x="0" y="1005839"/>
              </a:cxn>
              <a:cxn ang="0">
                <a:pos x="2603123" y="1005839"/>
              </a:cxn>
              <a:cxn ang="0">
                <a:pos x="2603123" y="0"/>
              </a:cxn>
              <a:cxn ang="0">
                <a:pos x="0" y="0"/>
              </a:cxn>
              <a:cxn ang="0">
                <a:pos x="0" y="1005839"/>
              </a:cxn>
            </a:cxnLst>
            <a:rect l="0" t="0" r="r" b="b"/>
            <a:pathLst>
              <a:path w="2603500" h="1005839">
                <a:moveTo>
                  <a:pt x="0" y="1005839"/>
                </a:moveTo>
                <a:lnTo>
                  <a:pt x="2603123" y="1005839"/>
                </a:lnTo>
                <a:lnTo>
                  <a:pt x="2603123" y="0"/>
                </a:lnTo>
                <a:lnTo>
                  <a:pt x="0" y="0"/>
                </a:lnTo>
                <a:lnTo>
                  <a:pt x="0" y="1005839"/>
                </a:lnTo>
                <a:close/>
              </a:path>
            </a:pathLst>
          </a:custGeom>
          <a:solidFill>
            <a:srgbClr val="000000"/>
          </a:solidFill>
          <a:ln w="9525">
            <a:noFill/>
            <a:round/>
            <a:headEnd/>
            <a:tailEnd/>
          </a:ln>
        </p:spPr>
        <p:txBody>
          <a:bodyPr lIns="0" tIns="0" rIns="0" bIns="0"/>
          <a:lstStyle/>
          <a:p>
            <a:endParaRPr lang="en-US"/>
          </a:p>
        </p:txBody>
      </p:sp>
      <p:sp>
        <p:nvSpPr>
          <p:cNvPr id="36872" name="object 8"/>
          <p:cNvSpPr>
            <a:spLocks/>
          </p:cNvSpPr>
          <p:nvPr/>
        </p:nvSpPr>
        <p:spPr bwMode="auto">
          <a:xfrm>
            <a:off x="4127500" y="2606675"/>
            <a:ext cx="6540500" cy="1004888"/>
          </a:xfrm>
          <a:custGeom>
            <a:avLst/>
            <a:gdLst/>
            <a:ahLst/>
            <a:cxnLst>
              <a:cxn ang="0">
                <a:pos x="0" y="1005839"/>
              </a:cxn>
              <a:cxn ang="0">
                <a:pos x="6540876" y="1005839"/>
              </a:cxn>
              <a:cxn ang="0">
                <a:pos x="6540876" y="0"/>
              </a:cxn>
              <a:cxn ang="0">
                <a:pos x="0" y="0"/>
              </a:cxn>
              <a:cxn ang="0">
                <a:pos x="0" y="1005839"/>
              </a:cxn>
            </a:cxnLst>
            <a:rect l="0" t="0" r="r" b="b"/>
            <a:pathLst>
              <a:path w="6541134" h="1005839">
                <a:moveTo>
                  <a:pt x="0" y="1005839"/>
                </a:moveTo>
                <a:lnTo>
                  <a:pt x="6540876" y="1005839"/>
                </a:lnTo>
                <a:lnTo>
                  <a:pt x="6540876" y="0"/>
                </a:lnTo>
                <a:lnTo>
                  <a:pt x="0" y="0"/>
                </a:lnTo>
                <a:lnTo>
                  <a:pt x="0" y="1005839"/>
                </a:lnTo>
              </a:path>
            </a:pathLst>
          </a:custGeom>
          <a:solidFill>
            <a:srgbClr val="000000"/>
          </a:solidFill>
          <a:ln w="9525">
            <a:noFill/>
            <a:round/>
            <a:headEnd/>
            <a:tailEnd/>
          </a:ln>
        </p:spPr>
        <p:txBody>
          <a:bodyPr lIns="0" tIns="0" rIns="0" bIns="0"/>
          <a:lstStyle/>
          <a:p>
            <a:endParaRPr lang="en-US"/>
          </a:p>
        </p:txBody>
      </p:sp>
      <p:sp>
        <p:nvSpPr>
          <p:cNvPr id="36873" name="object 9"/>
          <p:cNvSpPr>
            <a:spLocks/>
          </p:cNvSpPr>
          <p:nvPr/>
        </p:nvSpPr>
        <p:spPr bwMode="auto">
          <a:xfrm>
            <a:off x="1524000" y="3611564"/>
            <a:ext cx="2603500" cy="1311275"/>
          </a:xfrm>
          <a:custGeom>
            <a:avLst/>
            <a:gdLst/>
            <a:ahLst/>
            <a:cxnLst>
              <a:cxn ang="0">
                <a:pos x="0" y="1310639"/>
              </a:cxn>
              <a:cxn ang="0">
                <a:pos x="2603123" y="1310639"/>
              </a:cxn>
              <a:cxn ang="0">
                <a:pos x="2603123" y="0"/>
              </a:cxn>
              <a:cxn ang="0">
                <a:pos x="0" y="0"/>
              </a:cxn>
              <a:cxn ang="0">
                <a:pos x="0" y="1310639"/>
              </a:cxn>
            </a:cxnLst>
            <a:rect l="0" t="0" r="r" b="b"/>
            <a:pathLst>
              <a:path w="2603500" h="1310639">
                <a:moveTo>
                  <a:pt x="0" y="1310639"/>
                </a:moveTo>
                <a:lnTo>
                  <a:pt x="2603123" y="1310639"/>
                </a:lnTo>
                <a:lnTo>
                  <a:pt x="2603123" y="0"/>
                </a:lnTo>
                <a:lnTo>
                  <a:pt x="0" y="0"/>
                </a:lnTo>
                <a:lnTo>
                  <a:pt x="0" y="1310639"/>
                </a:lnTo>
                <a:close/>
              </a:path>
            </a:pathLst>
          </a:custGeom>
          <a:solidFill>
            <a:srgbClr val="000000"/>
          </a:solidFill>
          <a:ln w="9525">
            <a:noFill/>
            <a:round/>
            <a:headEnd/>
            <a:tailEnd/>
          </a:ln>
        </p:spPr>
        <p:txBody>
          <a:bodyPr lIns="0" tIns="0" rIns="0" bIns="0"/>
          <a:lstStyle/>
          <a:p>
            <a:endParaRPr lang="en-US"/>
          </a:p>
        </p:txBody>
      </p:sp>
      <p:sp>
        <p:nvSpPr>
          <p:cNvPr id="36874" name="object 10"/>
          <p:cNvSpPr>
            <a:spLocks/>
          </p:cNvSpPr>
          <p:nvPr/>
        </p:nvSpPr>
        <p:spPr bwMode="auto">
          <a:xfrm>
            <a:off x="4127500" y="3611564"/>
            <a:ext cx="6540500" cy="1311275"/>
          </a:xfrm>
          <a:custGeom>
            <a:avLst/>
            <a:gdLst/>
            <a:ahLst/>
            <a:cxnLst>
              <a:cxn ang="0">
                <a:pos x="0" y="1310639"/>
              </a:cxn>
              <a:cxn ang="0">
                <a:pos x="6540876" y="1310639"/>
              </a:cxn>
              <a:cxn ang="0">
                <a:pos x="6540876" y="0"/>
              </a:cxn>
              <a:cxn ang="0">
                <a:pos x="0" y="0"/>
              </a:cxn>
              <a:cxn ang="0">
                <a:pos x="0" y="1310639"/>
              </a:cxn>
            </a:cxnLst>
            <a:rect l="0" t="0" r="r" b="b"/>
            <a:pathLst>
              <a:path w="6541134" h="1310639">
                <a:moveTo>
                  <a:pt x="0" y="1310639"/>
                </a:moveTo>
                <a:lnTo>
                  <a:pt x="6540876" y="1310639"/>
                </a:lnTo>
                <a:lnTo>
                  <a:pt x="6540876" y="0"/>
                </a:lnTo>
                <a:lnTo>
                  <a:pt x="0" y="0"/>
                </a:lnTo>
                <a:lnTo>
                  <a:pt x="0" y="1310639"/>
                </a:lnTo>
              </a:path>
            </a:pathLst>
          </a:custGeom>
          <a:solidFill>
            <a:srgbClr val="000000"/>
          </a:solidFill>
          <a:ln w="9525">
            <a:noFill/>
            <a:round/>
            <a:headEnd/>
            <a:tailEnd/>
          </a:ln>
        </p:spPr>
        <p:txBody>
          <a:bodyPr lIns="0" tIns="0" rIns="0" bIns="0"/>
          <a:lstStyle/>
          <a:p>
            <a:endParaRPr lang="en-US"/>
          </a:p>
        </p:txBody>
      </p:sp>
      <p:sp>
        <p:nvSpPr>
          <p:cNvPr id="36875" name="object 11"/>
          <p:cNvSpPr>
            <a:spLocks/>
          </p:cNvSpPr>
          <p:nvPr/>
        </p:nvSpPr>
        <p:spPr bwMode="auto">
          <a:xfrm>
            <a:off x="1524000" y="4922838"/>
            <a:ext cx="2603500" cy="741362"/>
          </a:xfrm>
          <a:custGeom>
            <a:avLst/>
            <a:gdLst/>
            <a:ahLst/>
            <a:cxnLst>
              <a:cxn ang="0">
                <a:pos x="0" y="741365"/>
              </a:cxn>
              <a:cxn ang="0">
                <a:pos x="2603123" y="741365"/>
              </a:cxn>
              <a:cxn ang="0">
                <a:pos x="2603123" y="0"/>
              </a:cxn>
              <a:cxn ang="0">
                <a:pos x="0" y="0"/>
              </a:cxn>
              <a:cxn ang="0">
                <a:pos x="0" y="741365"/>
              </a:cxn>
            </a:cxnLst>
            <a:rect l="0" t="0" r="r" b="b"/>
            <a:pathLst>
              <a:path w="2603500" h="741679">
                <a:moveTo>
                  <a:pt x="0" y="741365"/>
                </a:moveTo>
                <a:lnTo>
                  <a:pt x="2603123" y="741365"/>
                </a:lnTo>
                <a:lnTo>
                  <a:pt x="2603123" y="0"/>
                </a:lnTo>
                <a:lnTo>
                  <a:pt x="0" y="0"/>
                </a:lnTo>
                <a:lnTo>
                  <a:pt x="0" y="741365"/>
                </a:lnTo>
                <a:close/>
              </a:path>
            </a:pathLst>
          </a:custGeom>
          <a:solidFill>
            <a:srgbClr val="000000"/>
          </a:solidFill>
          <a:ln w="9525">
            <a:noFill/>
            <a:round/>
            <a:headEnd/>
            <a:tailEnd/>
          </a:ln>
        </p:spPr>
        <p:txBody>
          <a:bodyPr lIns="0" tIns="0" rIns="0" bIns="0"/>
          <a:lstStyle/>
          <a:p>
            <a:endParaRPr lang="en-US"/>
          </a:p>
        </p:txBody>
      </p:sp>
      <p:sp>
        <p:nvSpPr>
          <p:cNvPr id="36876" name="object 12"/>
          <p:cNvSpPr>
            <a:spLocks/>
          </p:cNvSpPr>
          <p:nvPr/>
        </p:nvSpPr>
        <p:spPr bwMode="auto">
          <a:xfrm>
            <a:off x="4127500" y="4922838"/>
            <a:ext cx="6540500" cy="741362"/>
          </a:xfrm>
          <a:custGeom>
            <a:avLst/>
            <a:gdLst/>
            <a:ahLst/>
            <a:cxnLst>
              <a:cxn ang="0">
                <a:pos x="0" y="741365"/>
              </a:cxn>
              <a:cxn ang="0">
                <a:pos x="6540876" y="741365"/>
              </a:cxn>
              <a:cxn ang="0">
                <a:pos x="6540876" y="0"/>
              </a:cxn>
              <a:cxn ang="0">
                <a:pos x="0" y="0"/>
              </a:cxn>
              <a:cxn ang="0">
                <a:pos x="0" y="741365"/>
              </a:cxn>
            </a:cxnLst>
            <a:rect l="0" t="0" r="r" b="b"/>
            <a:pathLst>
              <a:path w="6541134" h="741679">
                <a:moveTo>
                  <a:pt x="0" y="741365"/>
                </a:moveTo>
                <a:lnTo>
                  <a:pt x="6540876" y="741365"/>
                </a:lnTo>
                <a:lnTo>
                  <a:pt x="6540876" y="0"/>
                </a:lnTo>
                <a:lnTo>
                  <a:pt x="0" y="0"/>
                </a:lnTo>
                <a:lnTo>
                  <a:pt x="0" y="741365"/>
                </a:lnTo>
              </a:path>
            </a:pathLst>
          </a:custGeom>
          <a:solidFill>
            <a:srgbClr val="000000"/>
          </a:solidFill>
          <a:ln w="9525">
            <a:noFill/>
            <a:round/>
            <a:headEnd/>
            <a:tailEnd/>
          </a:ln>
        </p:spPr>
        <p:txBody>
          <a:bodyPr lIns="0" tIns="0" rIns="0" bIns="0"/>
          <a:lstStyle/>
          <a:p>
            <a:endParaRPr lang="en-US"/>
          </a:p>
        </p:txBody>
      </p:sp>
      <p:sp>
        <p:nvSpPr>
          <p:cNvPr id="36877" name="object 13"/>
          <p:cNvSpPr>
            <a:spLocks/>
          </p:cNvSpPr>
          <p:nvPr/>
        </p:nvSpPr>
        <p:spPr bwMode="auto">
          <a:xfrm>
            <a:off x="1524000" y="5664201"/>
            <a:ext cx="2603500" cy="1027113"/>
          </a:xfrm>
          <a:custGeom>
            <a:avLst/>
            <a:gdLst/>
            <a:ahLst/>
            <a:cxnLst>
              <a:cxn ang="0">
                <a:pos x="0" y="1027093"/>
              </a:cxn>
              <a:cxn ang="0">
                <a:pos x="2603123" y="1027093"/>
              </a:cxn>
              <a:cxn ang="0">
                <a:pos x="2603123" y="0"/>
              </a:cxn>
              <a:cxn ang="0">
                <a:pos x="0" y="0"/>
              </a:cxn>
              <a:cxn ang="0">
                <a:pos x="0" y="1027093"/>
              </a:cxn>
            </a:cxnLst>
            <a:rect l="0" t="0" r="r" b="b"/>
            <a:pathLst>
              <a:path w="2603500" h="1027429">
                <a:moveTo>
                  <a:pt x="0" y="1027093"/>
                </a:moveTo>
                <a:lnTo>
                  <a:pt x="2603123" y="1027093"/>
                </a:lnTo>
                <a:lnTo>
                  <a:pt x="2603123" y="0"/>
                </a:lnTo>
                <a:lnTo>
                  <a:pt x="0" y="0"/>
                </a:lnTo>
                <a:lnTo>
                  <a:pt x="0" y="1027093"/>
                </a:lnTo>
                <a:close/>
              </a:path>
            </a:pathLst>
          </a:custGeom>
          <a:solidFill>
            <a:srgbClr val="000000"/>
          </a:solidFill>
          <a:ln w="9525">
            <a:noFill/>
            <a:round/>
            <a:headEnd/>
            <a:tailEnd/>
          </a:ln>
        </p:spPr>
        <p:txBody>
          <a:bodyPr lIns="0" tIns="0" rIns="0" bIns="0"/>
          <a:lstStyle/>
          <a:p>
            <a:endParaRPr lang="en-US"/>
          </a:p>
        </p:txBody>
      </p:sp>
      <p:sp>
        <p:nvSpPr>
          <p:cNvPr id="36878" name="object 14"/>
          <p:cNvSpPr>
            <a:spLocks/>
          </p:cNvSpPr>
          <p:nvPr/>
        </p:nvSpPr>
        <p:spPr bwMode="auto">
          <a:xfrm>
            <a:off x="4127500" y="5664201"/>
            <a:ext cx="6540500" cy="1027113"/>
          </a:xfrm>
          <a:custGeom>
            <a:avLst/>
            <a:gdLst/>
            <a:ahLst/>
            <a:cxnLst>
              <a:cxn ang="0">
                <a:pos x="0" y="1027093"/>
              </a:cxn>
              <a:cxn ang="0">
                <a:pos x="6540876" y="1027093"/>
              </a:cxn>
              <a:cxn ang="0">
                <a:pos x="6540876" y="0"/>
              </a:cxn>
              <a:cxn ang="0">
                <a:pos x="0" y="0"/>
              </a:cxn>
              <a:cxn ang="0">
                <a:pos x="0" y="1027093"/>
              </a:cxn>
            </a:cxnLst>
            <a:rect l="0" t="0" r="r" b="b"/>
            <a:pathLst>
              <a:path w="6541134" h="1027429">
                <a:moveTo>
                  <a:pt x="0" y="1027093"/>
                </a:moveTo>
                <a:lnTo>
                  <a:pt x="6540876" y="1027093"/>
                </a:lnTo>
                <a:lnTo>
                  <a:pt x="6540876" y="0"/>
                </a:lnTo>
                <a:lnTo>
                  <a:pt x="0" y="0"/>
                </a:lnTo>
                <a:lnTo>
                  <a:pt x="0" y="1027093"/>
                </a:lnTo>
              </a:path>
            </a:pathLst>
          </a:custGeom>
          <a:solidFill>
            <a:srgbClr val="000000"/>
          </a:solidFill>
          <a:ln w="9525">
            <a:noFill/>
            <a:round/>
            <a:headEnd/>
            <a:tailEnd/>
          </a:ln>
        </p:spPr>
        <p:txBody>
          <a:bodyPr lIns="0" tIns="0" rIns="0" bIns="0"/>
          <a:lstStyle/>
          <a:p>
            <a:endParaRPr lang="en-US"/>
          </a:p>
        </p:txBody>
      </p:sp>
      <p:sp>
        <p:nvSpPr>
          <p:cNvPr id="36879" name="object 15"/>
          <p:cNvSpPr>
            <a:spLocks/>
          </p:cNvSpPr>
          <p:nvPr/>
        </p:nvSpPr>
        <p:spPr bwMode="auto">
          <a:xfrm>
            <a:off x="4127500" y="831851"/>
            <a:ext cx="0" cy="5865813"/>
          </a:xfrm>
          <a:custGeom>
            <a:avLst/>
            <a:gdLst/>
            <a:ahLst/>
            <a:cxnLst>
              <a:cxn ang="0">
                <a:pos x="0" y="0"/>
              </a:cxn>
              <a:cxn ang="0">
                <a:pos x="0" y="5865476"/>
              </a:cxn>
            </a:cxnLst>
            <a:rect l="0" t="0" r="r" b="b"/>
            <a:pathLst>
              <a:path h="5865495">
                <a:moveTo>
                  <a:pt x="0" y="0"/>
                </a:moveTo>
                <a:lnTo>
                  <a:pt x="0" y="5865476"/>
                </a:lnTo>
              </a:path>
            </a:pathLst>
          </a:custGeom>
          <a:noFill/>
          <a:ln w="9523">
            <a:solidFill>
              <a:srgbClr val="000000"/>
            </a:solidFill>
            <a:round/>
            <a:headEnd/>
            <a:tailEnd/>
          </a:ln>
        </p:spPr>
        <p:txBody>
          <a:bodyPr lIns="0" tIns="0" rIns="0" bIns="0"/>
          <a:lstStyle/>
          <a:p>
            <a:endParaRPr lang="en-US"/>
          </a:p>
        </p:txBody>
      </p:sp>
      <p:sp>
        <p:nvSpPr>
          <p:cNvPr id="36880" name="object 16"/>
          <p:cNvSpPr>
            <a:spLocks/>
          </p:cNvSpPr>
          <p:nvPr/>
        </p:nvSpPr>
        <p:spPr bwMode="auto">
          <a:xfrm>
            <a:off x="1524000" y="1295400"/>
            <a:ext cx="9144000" cy="0"/>
          </a:xfrm>
          <a:custGeom>
            <a:avLst/>
            <a:gdLst/>
            <a:ahLst/>
            <a:cxnLst>
              <a:cxn ang="0">
                <a:pos x="0" y="0"/>
              </a:cxn>
              <a:cxn ang="0">
                <a:pos x="9144000" y="0"/>
              </a:cxn>
            </a:cxnLst>
            <a:rect l="0" t="0" r="r" b="b"/>
            <a:pathLst>
              <a:path w="9144000">
                <a:moveTo>
                  <a:pt x="0" y="0"/>
                </a:moveTo>
                <a:lnTo>
                  <a:pt x="9144000" y="0"/>
                </a:lnTo>
              </a:path>
            </a:pathLst>
          </a:custGeom>
          <a:noFill/>
          <a:ln w="9523">
            <a:solidFill>
              <a:srgbClr val="000000"/>
            </a:solidFill>
            <a:round/>
            <a:headEnd/>
            <a:tailEnd/>
          </a:ln>
        </p:spPr>
        <p:txBody>
          <a:bodyPr lIns="0" tIns="0" rIns="0" bIns="0"/>
          <a:lstStyle/>
          <a:p>
            <a:endParaRPr lang="en-US"/>
          </a:p>
        </p:txBody>
      </p:sp>
      <p:sp>
        <p:nvSpPr>
          <p:cNvPr id="36881" name="object 17"/>
          <p:cNvSpPr>
            <a:spLocks/>
          </p:cNvSpPr>
          <p:nvPr/>
        </p:nvSpPr>
        <p:spPr bwMode="auto">
          <a:xfrm>
            <a:off x="1524000" y="2606675"/>
            <a:ext cx="9144000" cy="0"/>
          </a:xfrm>
          <a:custGeom>
            <a:avLst/>
            <a:gdLst/>
            <a:ahLst/>
            <a:cxnLst>
              <a:cxn ang="0">
                <a:pos x="0" y="0"/>
              </a:cxn>
              <a:cxn ang="0">
                <a:pos x="9144000" y="0"/>
              </a:cxn>
            </a:cxnLst>
            <a:rect l="0" t="0" r="r" b="b"/>
            <a:pathLst>
              <a:path w="9144000">
                <a:moveTo>
                  <a:pt x="0" y="0"/>
                </a:moveTo>
                <a:lnTo>
                  <a:pt x="9144000" y="0"/>
                </a:lnTo>
              </a:path>
            </a:pathLst>
          </a:custGeom>
          <a:noFill/>
          <a:ln w="9523">
            <a:solidFill>
              <a:srgbClr val="000000"/>
            </a:solidFill>
            <a:round/>
            <a:headEnd/>
            <a:tailEnd/>
          </a:ln>
        </p:spPr>
        <p:txBody>
          <a:bodyPr lIns="0" tIns="0" rIns="0" bIns="0"/>
          <a:lstStyle/>
          <a:p>
            <a:endParaRPr lang="en-US"/>
          </a:p>
        </p:txBody>
      </p:sp>
      <p:sp>
        <p:nvSpPr>
          <p:cNvPr id="36882" name="object 18"/>
          <p:cNvSpPr>
            <a:spLocks/>
          </p:cNvSpPr>
          <p:nvPr/>
        </p:nvSpPr>
        <p:spPr bwMode="auto">
          <a:xfrm>
            <a:off x="1524000" y="3611563"/>
            <a:ext cx="9144000" cy="0"/>
          </a:xfrm>
          <a:custGeom>
            <a:avLst/>
            <a:gdLst/>
            <a:ahLst/>
            <a:cxnLst>
              <a:cxn ang="0">
                <a:pos x="0" y="0"/>
              </a:cxn>
              <a:cxn ang="0">
                <a:pos x="9144000" y="0"/>
              </a:cxn>
            </a:cxnLst>
            <a:rect l="0" t="0" r="r" b="b"/>
            <a:pathLst>
              <a:path w="9144000">
                <a:moveTo>
                  <a:pt x="0" y="0"/>
                </a:moveTo>
                <a:lnTo>
                  <a:pt x="9144000" y="0"/>
                </a:lnTo>
              </a:path>
            </a:pathLst>
          </a:custGeom>
          <a:noFill/>
          <a:ln w="9523">
            <a:solidFill>
              <a:srgbClr val="000000"/>
            </a:solidFill>
            <a:round/>
            <a:headEnd/>
            <a:tailEnd/>
          </a:ln>
        </p:spPr>
        <p:txBody>
          <a:bodyPr lIns="0" tIns="0" rIns="0" bIns="0"/>
          <a:lstStyle/>
          <a:p>
            <a:endParaRPr lang="en-US"/>
          </a:p>
        </p:txBody>
      </p:sp>
      <p:sp>
        <p:nvSpPr>
          <p:cNvPr id="36883" name="object 19"/>
          <p:cNvSpPr>
            <a:spLocks/>
          </p:cNvSpPr>
          <p:nvPr/>
        </p:nvSpPr>
        <p:spPr bwMode="auto">
          <a:xfrm>
            <a:off x="1524000" y="4922838"/>
            <a:ext cx="9144000" cy="0"/>
          </a:xfrm>
          <a:custGeom>
            <a:avLst/>
            <a:gdLst/>
            <a:ahLst/>
            <a:cxnLst>
              <a:cxn ang="0">
                <a:pos x="0" y="0"/>
              </a:cxn>
              <a:cxn ang="0">
                <a:pos x="9144000" y="0"/>
              </a:cxn>
            </a:cxnLst>
            <a:rect l="0" t="0" r="r" b="b"/>
            <a:pathLst>
              <a:path w="9144000">
                <a:moveTo>
                  <a:pt x="0" y="0"/>
                </a:moveTo>
                <a:lnTo>
                  <a:pt x="9144000" y="0"/>
                </a:lnTo>
              </a:path>
            </a:pathLst>
          </a:custGeom>
          <a:noFill/>
          <a:ln w="9523">
            <a:solidFill>
              <a:srgbClr val="000000"/>
            </a:solidFill>
            <a:round/>
            <a:headEnd/>
            <a:tailEnd/>
          </a:ln>
        </p:spPr>
        <p:txBody>
          <a:bodyPr lIns="0" tIns="0" rIns="0" bIns="0"/>
          <a:lstStyle/>
          <a:p>
            <a:endParaRPr lang="en-US"/>
          </a:p>
        </p:txBody>
      </p:sp>
      <p:sp>
        <p:nvSpPr>
          <p:cNvPr id="36884" name="object 20"/>
          <p:cNvSpPr>
            <a:spLocks/>
          </p:cNvSpPr>
          <p:nvPr/>
        </p:nvSpPr>
        <p:spPr bwMode="auto">
          <a:xfrm>
            <a:off x="1524000" y="5664200"/>
            <a:ext cx="9144000" cy="0"/>
          </a:xfrm>
          <a:custGeom>
            <a:avLst/>
            <a:gdLst/>
            <a:ahLst/>
            <a:cxnLst>
              <a:cxn ang="0">
                <a:pos x="0" y="0"/>
              </a:cxn>
              <a:cxn ang="0">
                <a:pos x="9144000" y="0"/>
              </a:cxn>
            </a:cxnLst>
            <a:rect l="0" t="0" r="r" b="b"/>
            <a:pathLst>
              <a:path w="9144000">
                <a:moveTo>
                  <a:pt x="0" y="0"/>
                </a:moveTo>
                <a:lnTo>
                  <a:pt x="9144000" y="0"/>
                </a:lnTo>
              </a:path>
            </a:pathLst>
          </a:custGeom>
          <a:noFill/>
          <a:ln w="9523">
            <a:solidFill>
              <a:srgbClr val="000000"/>
            </a:solidFill>
            <a:round/>
            <a:headEnd/>
            <a:tailEnd/>
          </a:ln>
        </p:spPr>
        <p:txBody>
          <a:bodyPr lIns="0" tIns="0" rIns="0" bIns="0"/>
          <a:lstStyle/>
          <a:p>
            <a:endParaRPr lang="en-US"/>
          </a:p>
        </p:txBody>
      </p:sp>
      <p:sp>
        <p:nvSpPr>
          <p:cNvPr id="36885" name="object 21"/>
          <p:cNvSpPr>
            <a:spLocks/>
          </p:cNvSpPr>
          <p:nvPr/>
        </p:nvSpPr>
        <p:spPr bwMode="auto">
          <a:xfrm>
            <a:off x="1524000" y="838200"/>
            <a:ext cx="9144000" cy="0"/>
          </a:xfrm>
          <a:custGeom>
            <a:avLst/>
            <a:gdLst/>
            <a:ahLst/>
            <a:cxnLst>
              <a:cxn ang="0">
                <a:pos x="0" y="0"/>
              </a:cxn>
              <a:cxn ang="0">
                <a:pos x="9144000" y="0"/>
              </a:cxn>
            </a:cxnLst>
            <a:rect l="0" t="0" r="r" b="b"/>
            <a:pathLst>
              <a:path w="9144000">
                <a:moveTo>
                  <a:pt x="0" y="0"/>
                </a:moveTo>
                <a:lnTo>
                  <a:pt x="9144000" y="0"/>
                </a:lnTo>
              </a:path>
            </a:pathLst>
          </a:custGeom>
          <a:noFill/>
          <a:ln w="12700">
            <a:solidFill>
              <a:srgbClr val="000000"/>
            </a:solidFill>
            <a:round/>
            <a:headEnd/>
            <a:tailEnd/>
          </a:ln>
        </p:spPr>
        <p:txBody>
          <a:bodyPr lIns="0" tIns="0" rIns="0" bIns="0"/>
          <a:lstStyle/>
          <a:p>
            <a:endParaRPr lang="en-US"/>
          </a:p>
        </p:txBody>
      </p:sp>
      <p:sp>
        <p:nvSpPr>
          <p:cNvPr id="36886" name="object 22"/>
          <p:cNvSpPr>
            <a:spLocks/>
          </p:cNvSpPr>
          <p:nvPr/>
        </p:nvSpPr>
        <p:spPr bwMode="auto">
          <a:xfrm>
            <a:off x="1524000" y="6691313"/>
            <a:ext cx="9144000" cy="0"/>
          </a:xfrm>
          <a:custGeom>
            <a:avLst/>
            <a:gdLst/>
            <a:ahLst/>
            <a:cxnLst>
              <a:cxn ang="0">
                <a:pos x="0" y="0"/>
              </a:cxn>
              <a:cxn ang="0">
                <a:pos x="9144000" y="0"/>
              </a:cxn>
            </a:cxnLst>
            <a:rect l="0" t="0" r="r" b="b"/>
            <a:pathLst>
              <a:path w="9144000">
                <a:moveTo>
                  <a:pt x="0" y="0"/>
                </a:moveTo>
                <a:lnTo>
                  <a:pt x="9144000" y="0"/>
                </a:lnTo>
              </a:path>
            </a:pathLst>
          </a:custGeom>
          <a:noFill/>
          <a:ln w="12700">
            <a:solidFill>
              <a:srgbClr val="000000"/>
            </a:solidFill>
            <a:round/>
            <a:headEnd/>
            <a:tailEnd/>
          </a:ln>
        </p:spPr>
        <p:txBody>
          <a:bodyPr lIns="0" tIns="0" rIns="0" bIns="0"/>
          <a:lstStyle/>
          <a:p>
            <a:endParaRPr lang="en-US"/>
          </a:p>
        </p:txBody>
      </p:sp>
      <p:sp>
        <p:nvSpPr>
          <p:cNvPr id="36887" name="object 23"/>
          <p:cNvSpPr txBox="1">
            <a:spLocks noChangeArrowheads="1"/>
          </p:cNvSpPr>
          <p:nvPr/>
        </p:nvSpPr>
        <p:spPr bwMode="auto">
          <a:xfrm>
            <a:off x="1598613" y="884238"/>
            <a:ext cx="1211262" cy="369332"/>
          </a:xfrm>
          <a:prstGeom prst="rect">
            <a:avLst/>
          </a:prstGeom>
          <a:noFill/>
          <a:ln w="9525">
            <a:noFill/>
            <a:miter lim="800000"/>
            <a:headEnd/>
            <a:tailEnd/>
          </a:ln>
        </p:spPr>
        <p:txBody>
          <a:bodyPr lIns="0" tIns="0" rIns="0" bIns="0">
            <a:spAutoFit/>
          </a:bodyPr>
          <a:lstStyle/>
          <a:p>
            <a:pPr marL="12700"/>
            <a:r>
              <a:rPr lang="en-US" sz="2400" b="1">
                <a:solidFill>
                  <a:srgbClr val="F2F2F2"/>
                </a:solidFill>
                <a:latin typeface="Times New Roman" pitchFamily="18" charset="0"/>
                <a:cs typeface="Times New Roman" pitchFamily="18" charset="0"/>
              </a:rPr>
              <a:t>Principle</a:t>
            </a:r>
            <a:endParaRPr lang="en-US" sz="2400">
              <a:latin typeface="Times New Roman" pitchFamily="18" charset="0"/>
              <a:cs typeface="Times New Roman" pitchFamily="18" charset="0"/>
            </a:endParaRPr>
          </a:p>
        </p:txBody>
      </p:sp>
      <p:sp>
        <p:nvSpPr>
          <p:cNvPr id="36888" name="object 24"/>
          <p:cNvSpPr txBox="1">
            <a:spLocks noChangeArrowheads="1"/>
          </p:cNvSpPr>
          <p:nvPr/>
        </p:nvSpPr>
        <p:spPr bwMode="auto">
          <a:xfrm>
            <a:off x="4202114" y="884238"/>
            <a:ext cx="1533525" cy="369332"/>
          </a:xfrm>
          <a:prstGeom prst="rect">
            <a:avLst/>
          </a:prstGeom>
          <a:noFill/>
          <a:ln w="9525">
            <a:noFill/>
            <a:miter lim="800000"/>
            <a:headEnd/>
            <a:tailEnd/>
          </a:ln>
        </p:spPr>
        <p:txBody>
          <a:bodyPr lIns="0" tIns="0" rIns="0" bIns="0">
            <a:spAutoFit/>
          </a:bodyPr>
          <a:lstStyle/>
          <a:p>
            <a:pPr marL="12700"/>
            <a:r>
              <a:rPr lang="en-US" sz="2400" b="1">
                <a:solidFill>
                  <a:srgbClr val="F2F2F2"/>
                </a:solidFill>
                <a:latin typeface="Times New Roman" pitchFamily="18" charset="0"/>
                <a:cs typeface="Times New Roman" pitchFamily="18" charset="0"/>
              </a:rPr>
              <a:t>Description</a:t>
            </a:r>
            <a:endParaRPr lang="en-US" sz="2400">
              <a:latin typeface="Times New Roman" pitchFamily="18" charset="0"/>
              <a:cs typeface="Times New Roman" pitchFamily="18" charset="0"/>
            </a:endParaRPr>
          </a:p>
        </p:txBody>
      </p:sp>
      <p:sp>
        <p:nvSpPr>
          <p:cNvPr id="25" name="object 25"/>
          <p:cNvSpPr txBox="1"/>
          <p:nvPr/>
        </p:nvSpPr>
        <p:spPr>
          <a:xfrm>
            <a:off x="1598614" y="1335089"/>
            <a:ext cx="2338387" cy="307777"/>
          </a:xfrm>
          <a:prstGeom prst="rect">
            <a:avLst/>
          </a:prstGeom>
        </p:spPr>
        <p:txBody>
          <a:bodyPr lIns="0" tIns="0" rIns="0" bIns="0">
            <a:spAutoFit/>
          </a:bodyPr>
          <a:lstStyle/>
          <a:p>
            <a:pPr marL="12700">
              <a:defRPr/>
            </a:pPr>
            <a:r>
              <a:rPr sz="2000" dirty="0">
                <a:solidFill>
                  <a:srgbClr val="FFFF00"/>
                </a:solidFill>
                <a:latin typeface="Times New Roman"/>
                <a:cs typeface="Times New Roman"/>
              </a:rPr>
              <a:t>Custo</a:t>
            </a:r>
            <a:r>
              <a:rPr sz="2000" spc="-50" dirty="0">
                <a:solidFill>
                  <a:srgbClr val="FFFF00"/>
                </a:solidFill>
                <a:latin typeface="Times New Roman"/>
                <a:cs typeface="Times New Roman"/>
              </a:rPr>
              <a:t>m</a:t>
            </a:r>
            <a:r>
              <a:rPr sz="2000" spc="-5" dirty="0">
                <a:solidFill>
                  <a:srgbClr val="FFFF00"/>
                </a:solidFill>
                <a:latin typeface="Times New Roman"/>
                <a:cs typeface="Times New Roman"/>
              </a:rPr>
              <a:t>e</a:t>
            </a:r>
            <a:r>
              <a:rPr sz="2000" dirty="0">
                <a:solidFill>
                  <a:srgbClr val="FFFF00"/>
                </a:solidFill>
                <a:latin typeface="Times New Roman"/>
                <a:cs typeface="Times New Roman"/>
              </a:rPr>
              <a:t>r</a:t>
            </a:r>
            <a:r>
              <a:rPr sz="2000" spc="-25" dirty="0">
                <a:solidFill>
                  <a:srgbClr val="FFFF00"/>
                </a:solidFill>
                <a:latin typeface="Times New Roman"/>
                <a:cs typeface="Times New Roman"/>
              </a:rPr>
              <a:t> </a:t>
            </a:r>
            <a:r>
              <a:rPr sz="2000" dirty="0">
                <a:solidFill>
                  <a:srgbClr val="FFFF00"/>
                </a:solidFill>
                <a:latin typeface="Times New Roman"/>
                <a:cs typeface="Times New Roman"/>
              </a:rPr>
              <a:t>involve</a:t>
            </a:r>
            <a:r>
              <a:rPr sz="2000" spc="-50" dirty="0">
                <a:solidFill>
                  <a:srgbClr val="FFFF00"/>
                </a:solidFill>
                <a:latin typeface="Times New Roman"/>
                <a:cs typeface="Times New Roman"/>
              </a:rPr>
              <a:t>m</a:t>
            </a:r>
            <a:r>
              <a:rPr sz="2000" dirty="0">
                <a:solidFill>
                  <a:srgbClr val="FFFF00"/>
                </a:solidFill>
                <a:latin typeface="Times New Roman"/>
                <a:cs typeface="Times New Roman"/>
              </a:rPr>
              <a:t>ent</a:t>
            </a:r>
            <a:endParaRPr sz="2000">
              <a:latin typeface="Times New Roman"/>
              <a:cs typeface="Times New Roman"/>
            </a:endParaRPr>
          </a:p>
        </p:txBody>
      </p:sp>
      <p:sp>
        <p:nvSpPr>
          <p:cNvPr id="26" name="object 26"/>
          <p:cNvSpPr txBox="1"/>
          <p:nvPr/>
        </p:nvSpPr>
        <p:spPr>
          <a:xfrm>
            <a:off x="4202113" y="1335088"/>
            <a:ext cx="6138862" cy="1231106"/>
          </a:xfrm>
          <a:prstGeom prst="rect">
            <a:avLst/>
          </a:prstGeom>
        </p:spPr>
        <p:txBody>
          <a:bodyPr lIns="0" tIns="0" rIns="0" bIns="0">
            <a:spAutoFit/>
          </a:bodyPr>
          <a:lstStyle/>
          <a:p>
            <a:pPr marL="12700"/>
            <a:r>
              <a:rPr lang="en-US" sz="2000">
                <a:solidFill>
                  <a:srgbClr val="F2F2F2"/>
                </a:solidFill>
                <a:latin typeface="Times New Roman" pitchFamily="18" charset="0"/>
                <a:cs typeface="Times New Roman" pitchFamily="18" charset="0"/>
              </a:rPr>
              <a:t>The  customer  should  be  closely  involved  throughout  the development process.</a:t>
            </a:r>
            <a:endParaRPr lang="en-US" sz="2000">
              <a:latin typeface="Times New Roman" pitchFamily="18" charset="0"/>
              <a:cs typeface="Times New Roman" pitchFamily="18" charset="0"/>
            </a:endParaRPr>
          </a:p>
          <a:p>
            <a:pPr marL="12700"/>
            <a:r>
              <a:rPr lang="en-US" sz="2000">
                <a:solidFill>
                  <a:srgbClr val="F2F2F2"/>
                </a:solidFill>
                <a:latin typeface="Times New Roman" pitchFamily="18" charset="0"/>
                <a:cs typeface="Times New Roman" pitchFamily="18" charset="0"/>
              </a:rPr>
              <a:t>Their role is provide and prioritise new system requirements</a:t>
            </a:r>
            <a:endParaRPr lang="en-US" sz="2000">
              <a:latin typeface="Times New Roman" pitchFamily="18" charset="0"/>
              <a:cs typeface="Times New Roman" pitchFamily="18" charset="0"/>
            </a:endParaRPr>
          </a:p>
          <a:p>
            <a:pPr marL="12700"/>
            <a:r>
              <a:rPr lang="en-US" sz="2000">
                <a:solidFill>
                  <a:srgbClr val="F2F2F2"/>
                </a:solidFill>
                <a:latin typeface="Times New Roman" pitchFamily="18" charset="0"/>
                <a:cs typeface="Times New Roman" pitchFamily="18" charset="0"/>
              </a:rPr>
              <a:t>and to evaluate the iterations of the system.</a:t>
            </a:r>
            <a:endParaRPr lang="en-US" sz="2000">
              <a:latin typeface="Times New Roman" pitchFamily="18" charset="0"/>
              <a:cs typeface="Times New Roman" pitchFamily="18" charset="0"/>
            </a:endParaRPr>
          </a:p>
        </p:txBody>
      </p:sp>
      <p:sp>
        <p:nvSpPr>
          <p:cNvPr id="27" name="object 27"/>
          <p:cNvSpPr txBox="1"/>
          <p:nvPr/>
        </p:nvSpPr>
        <p:spPr>
          <a:xfrm>
            <a:off x="1598614" y="2646364"/>
            <a:ext cx="2122487" cy="307777"/>
          </a:xfrm>
          <a:prstGeom prst="rect">
            <a:avLst/>
          </a:prstGeom>
        </p:spPr>
        <p:txBody>
          <a:bodyPr lIns="0" tIns="0" rIns="0" bIns="0">
            <a:spAutoFit/>
          </a:bodyPr>
          <a:lstStyle/>
          <a:p>
            <a:pPr marL="12700">
              <a:defRPr/>
            </a:pPr>
            <a:r>
              <a:rPr sz="2000" dirty="0">
                <a:solidFill>
                  <a:srgbClr val="FFFF00"/>
                </a:solidFill>
                <a:latin typeface="Times New Roman"/>
                <a:cs typeface="Times New Roman"/>
              </a:rPr>
              <a:t>I</a:t>
            </a:r>
            <a:r>
              <a:rPr sz="2000" spc="5" dirty="0">
                <a:solidFill>
                  <a:srgbClr val="FFFF00"/>
                </a:solidFill>
                <a:latin typeface="Times New Roman"/>
                <a:cs typeface="Times New Roman"/>
              </a:rPr>
              <a:t>n</a:t>
            </a:r>
            <a:r>
              <a:rPr sz="2000" dirty="0">
                <a:solidFill>
                  <a:srgbClr val="FFFF00"/>
                </a:solidFill>
                <a:latin typeface="Times New Roman"/>
                <a:cs typeface="Times New Roman"/>
              </a:rPr>
              <a:t>cre</a:t>
            </a:r>
            <a:r>
              <a:rPr sz="2000" spc="-50" dirty="0">
                <a:solidFill>
                  <a:srgbClr val="FFFF00"/>
                </a:solidFill>
                <a:latin typeface="Times New Roman"/>
                <a:cs typeface="Times New Roman"/>
              </a:rPr>
              <a:t>m</a:t>
            </a:r>
            <a:r>
              <a:rPr sz="2000" dirty="0">
                <a:solidFill>
                  <a:srgbClr val="FFFF00"/>
                </a:solidFill>
                <a:latin typeface="Times New Roman"/>
                <a:cs typeface="Times New Roman"/>
              </a:rPr>
              <a:t>ental</a:t>
            </a:r>
            <a:r>
              <a:rPr sz="2000" spc="-90" dirty="0">
                <a:solidFill>
                  <a:srgbClr val="FFFF00"/>
                </a:solidFill>
                <a:latin typeface="Times New Roman"/>
                <a:cs typeface="Times New Roman"/>
              </a:rPr>
              <a:t> </a:t>
            </a:r>
            <a:r>
              <a:rPr sz="2000" dirty="0">
                <a:solidFill>
                  <a:srgbClr val="FFFF00"/>
                </a:solidFill>
                <a:latin typeface="Times New Roman"/>
                <a:cs typeface="Times New Roman"/>
              </a:rPr>
              <a:t>delivery</a:t>
            </a:r>
            <a:endParaRPr sz="2000">
              <a:latin typeface="Times New Roman"/>
              <a:cs typeface="Times New Roman"/>
            </a:endParaRPr>
          </a:p>
        </p:txBody>
      </p:sp>
      <p:sp>
        <p:nvSpPr>
          <p:cNvPr id="28" name="object 28"/>
          <p:cNvSpPr txBox="1"/>
          <p:nvPr/>
        </p:nvSpPr>
        <p:spPr>
          <a:xfrm>
            <a:off x="4202114" y="2646364"/>
            <a:ext cx="6402387" cy="2028761"/>
          </a:xfrm>
          <a:prstGeom prst="rect">
            <a:avLst/>
          </a:prstGeom>
        </p:spPr>
        <p:txBody>
          <a:bodyPr lIns="0" tIns="0" rIns="0" bIns="0">
            <a:spAutoFit/>
          </a:bodyPr>
          <a:lstStyle/>
          <a:p>
            <a:pPr marL="12700" algn="just"/>
            <a:r>
              <a:rPr lang="en-US" dirty="0">
                <a:solidFill>
                  <a:srgbClr val="F2F2F2"/>
                </a:solidFill>
                <a:latin typeface="Times New Roman" pitchFamily="18" charset="0"/>
                <a:cs typeface="Times New Roman" pitchFamily="18" charset="0"/>
              </a:rPr>
              <a:t>The  software  is  developed  in  increments  with  the  customer specifying    the    requirements    to    be    included    in    each increment.</a:t>
            </a:r>
            <a:endParaRPr lang="en-US" dirty="0">
              <a:latin typeface="Times New Roman" pitchFamily="18" charset="0"/>
              <a:cs typeface="Times New Roman" pitchFamily="18" charset="0"/>
            </a:endParaRPr>
          </a:p>
          <a:p>
            <a:pPr marL="12700">
              <a:spcBef>
                <a:spcPts val="725"/>
              </a:spcBef>
            </a:pPr>
            <a:r>
              <a:rPr lang="en-US" dirty="0">
                <a:solidFill>
                  <a:srgbClr val="F2F2F2"/>
                </a:solidFill>
                <a:latin typeface="Times New Roman" pitchFamily="18" charset="0"/>
                <a:cs typeface="Times New Roman" pitchFamily="18" charset="0"/>
              </a:rPr>
              <a:t>The  skills  of  the  development  team  should  be  </a:t>
            </a:r>
            <a:r>
              <a:rPr lang="en-US" dirty="0" err="1">
                <a:solidFill>
                  <a:srgbClr val="F2F2F2"/>
                </a:solidFill>
                <a:latin typeface="Times New Roman" pitchFamily="18" charset="0"/>
                <a:cs typeface="Times New Roman" pitchFamily="18" charset="0"/>
              </a:rPr>
              <a:t>recognised</a:t>
            </a:r>
            <a:r>
              <a:rPr lang="en-US" dirty="0">
                <a:solidFill>
                  <a:srgbClr val="F2F2F2"/>
                </a:solidFill>
                <a:latin typeface="Times New Roman" pitchFamily="18" charset="0"/>
                <a:cs typeface="Times New Roman" pitchFamily="18" charset="0"/>
              </a:rPr>
              <a:t> and exploited.</a:t>
            </a:r>
            <a:endParaRPr lang="en-US" dirty="0">
              <a:latin typeface="Times New Roman" pitchFamily="18" charset="0"/>
              <a:cs typeface="Times New Roman" pitchFamily="18" charset="0"/>
            </a:endParaRPr>
          </a:p>
          <a:p>
            <a:pPr marL="12700"/>
            <a:r>
              <a:rPr lang="en-US" dirty="0">
                <a:solidFill>
                  <a:srgbClr val="F2F2F2"/>
                </a:solidFill>
                <a:latin typeface="Times New Roman" pitchFamily="18" charset="0"/>
                <a:cs typeface="Times New Roman" pitchFamily="18" charset="0"/>
              </a:rPr>
              <a:t>The	team	should	be	left	to	develop their	own	ways	of working without prescriptive processes.</a:t>
            </a:r>
            <a:endParaRPr lang="en-US" dirty="0">
              <a:latin typeface="Times New Roman" pitchFamily="18" charset="0"/>
              <a:cs typeface="Times New Roman" pitchFamily="18" charset="0"/>
            </a:endParaRPr>
          </a:p>
        </p:txBody>
      </p:sp>
      <p:sp>
        <p:nvSpPr>
          <p:cNvPr id="29" name="object 29"/>
          <p:cNvSpPr txBox="1"/>
          <p:nvPr/>
        </p:nvSpPr>
        <p:spPr>
          <a:xfrm>
            <a:off x="1598614" y="3652839"/>
            <a:ext cx="1925637" cy="307777"/>
          </a:xfrm>
          <a:prstGeom prst="rect">
            <a:avLst/>
          </a:prstGeom>
        </p:spPr>
        <p:txBody>
          <a:bodyPr lIns="0" tIns="0" rIns="0" bIns="0">
            <a:spAutoFit/>
          </a:bodyPr>
          <a:lstStyle/>
          <a:p>
            <a:pPr marL="12700">
              <a:defRPr/>
            </a:pPr>
            <a:r>
              <a:rPr sz="2000" dirty="0">
                <a:solidFill>
                  <a:srgbClr val="FFFF00"/>
                </a:solidFill>
                <a:latin typeface="Times New Roman"/>
                <a:cs typeface="Times New Roman"/>
              </a:rPr>
              <a:t>Pe</a:t>
            </a:r>
            <a:r>
              <a:rPr sz="2000" spc="5" dirty="0">
                <a:solidFill>
                  <a:srgbClr val="FFFF00"/>
                </a:solidFill>
                <a:latin typeface="Times New Roman"/>
                <a:cs typeface="Times New Roman"/>
              </a:rPr>
              <a:t>o</a:t>
            </a:r>
            <a:r>
              <a:rPr sz="2000" spc="15" dirty="0">
                <a:solidFill>
                  <a:srgbClr val="FFFF00"/>
                </a:solidFill>
                <a:latin typeface="Times New Roman"/>
                <a:cs typeface="Times New Roman"/>
              </a:rPr>
              <a:t>p</a:t>
            </a:r>
            <a:r>
              <a:rPr sz="2000" spc="-10" dirty="0">
                <a:solidFill>
                  <a:srgbClr val="FFFF00"/>
                </a:solidFill>
                <a:latin typeface="Times New Roman"/>
                <a:cs typeface="Times New Roman"/>
              </a:rPr>
              <a:t>l</a:t>
            </a:r>
            <a:r>
              <a:rPr sz="2000" dirty="0">
                <a:solidFill>
                  <a:srgbClr val="FFFF00"/>
                </a:solidFill>
                <a:latin typeface="Times New Roman"/>
                <a:cs typeface="Times New Roman"/>
              </a:rPr>
              <a:t>e</a:t>
            </a:r>
            <a:r>
              <a:rPr sz="2000" spc="-70" dirty="0">
                <a:solidFill>
                  <a:srgbClr val="FFFF00"/>
                </a:solidFill>
                <a:latin typeface="Times New Roman"/>
                <a:cs typeface="Times New Roman"/>
              </a:rPr>
              <a:t> </a:t>
            </a:r>
            <a:r>
              <a:rPr sz="2000" spc="5" dirty="0">
                <a:solidFill>
                  <a:srgbClr val="FFFF00"/>
                </a:solidFill>
                <a:latin typeface="Times New Roman"/>
                <a:cs typeface="Times New Roman"/>
              </a:rPr>
              <a:t>n</a:t>
            </a:r>
            <a:r>
              <a:rPr sz="2000" spc="20" dirty="0">
                <a:solidFill>
                  <a:srgbClr val="FFFF00"/>
                </a:solidFill>
                <a:latin typeface="Times New Roman"/>
                <a:cs typeface="Times New Roman"/>
              </a:rPr>
              <a:t>o</a:t>
            </a:r>
            <a:r>
              <a:rPr sz="2000" dirty="0">
                <a:solidFill>
                  <a:srgbClr val="FFFF00"/>
                </a:solidFill>
                <a:latin typeface="Times New Roman"/>
                <a:cs typeface="Times New Roman"/>
              </a:rPr>
              <a:t>t</a:t>
            </a:r>
            <a:r>
              <a:rPr sz="2000" spc="-50" dirty="0">
                <a:solidFill>
                  <a:srgbClr val="FFFF00"/>
                </a:solidFill>
                <a:latin typeface="Times New Roman"/>
                <a:cs typeface="Times New Roman"/>
              </a:rPr>
              <a:t> </a:t>
            </a:r>
            <a:r>
              <a:rPr sz="2000" spc="5" dirty="0">
                <a:solidFill>
                  <a:srgbClr val="FFFF00"/>
                </a:solidFill>
                <a:latin typeface="Times New Roman"/>
                <a:cs typeface="Times New Roman"/>
              </a:rPr>
              <a:t>p</a:t>
            </a:r>
            <a:r>
              <a:rPr sz="2000" dirty="0">
                <a:solidFill>
                  <a:srgbClr val="FFFF00"/>
                </a:solidFill>
                <a:latin typeface="Times New Roman"/>
                <a:cs typeface="Times New Roman"/>
              </a:rPr>
              <a:t>rocess</a:t>
            </a:r>
            <a:endParaRPr sz="2000">
              <a:latin typeface="Times New Roman"/>
              <a:cs typeface="Times New Roman"/>
            </a:endParaRPr>
          </a:p>
        </p:txBody>
      </p:sp>
      <p:sp>
        <p:nvSpPr>
          <p:cNvPr id="30" name="object 30"/>
          <p:cNvSpPr txBox="1"/>
          <p:nvPr/>
        </p:nvSpPr>
        <p:spPr>
          <a:xfrm>
            <a:off x="1598613" y="4962526"/>
            <a:ext cx="1708150" cy="307777"/>
          </a:xfrm>
          <a:prstGeom prst="rect">
            <a:avLst/>
          </a:prstGeom>
        </p:spPr>
        <p:txBody>
          <a:bodyPr lIns="0" tIns="0" rIns="0" bIns="0">
            <a:spAutoFit/>
          </a:bodyPr>
          <a:lstStyle/>
          <a:p>
            <a:pPr marL="12700">
              <a:defRPr/>
            </a:pPr>
            <a:r>
              <a:rPr sz="2000" spc="-5" dirty="0">
                <a:solidFill>
                  <a:srgbClr val="FFFF00"/>
                </a:solidFill>
                <a:latin typeface="Times New Roman"/>
                <a:cs typeface="Times New Roman"/>
              </a:rPr>
              <a:t>E</a:t>
            </a:r>
            <a:r>
              <a:rPr sz="2000" spc="-50" dirty="0">
                <a:solidFill>
                  <a:srgbClr val="FFFF00"/>
                </a:solidFill>
                <a:latin typeface="Times New Roman"/>
                <a:cs typeface="Times New Roman"/>
              </a:rPr>
              <a:t>m</a:t>
            </a:r>
            <a:r>
              <a:rPr sz="2000" spc="5" dirty="0">
                <a:solidFill>
                  <a:srgbClr val="FFFF00"/>
                </a:solidFill>
                <a:latin typeface="Times New Roman"/>
                <a:cs typeface="Times New Roman"/>
              </a:rPr>
              <a:t>b</a:t>
            </a:r>
            <a:r>
              <a:rPr sz="2000" dirty="0">
                <a:solidFill>
                  <a:srgbClr val="FFFF00"/>
                </a:solidFill>
                <a:latin typeface="Times New Roman"/>
                <a:cs typeface="Times New Roman"/>
              </a:rPr>
              <a:t>r</a:t>
            </a:r>
            <a:r>
              <a:rPr sz="2000" spc="-5" dirty="0">
                <a:solidFill>
                  <a:srgbClr val="FFFF00"/>
                </a:solidFill>
                <a:latin typeface="Times New Roman"/>
                <a:cs typeface="Times New Roman"/>
              </a:rPr>
              <a:t>ac</a:t>
            </a:r>
            <a:r>
              <a:rPr sz="2000" dirty="0">
                <a:solidFill>
                  <a:srgbClr val="FFFF00"/>
                </a:solidFill>
                <a:latin typeface="Times New Roman"/>
                <a:cs typeface="Times New Roman"/>
              </a:rPr>
              <a:t>e</a:t>
            </a:r>
            <a:r>
              <a:rPr sz="2000" spc="-35" dirty="0">
                <a:solidFill>
                  <a:srgbClr val="FFFF00"/>
                </a:solidFill>
                <a:latin typeface="Times New Roman"/>
                <a:cs typeface="Times New Roman"/>
              </a:rPr>
              <a:t> </a:t>
            </a:r>
            <a:r>
              <a:rPr sz="2000" dirty="0">
                <a:solidFill>
                  <a:srgbClr val="FFFF00"/>
                </a:solidFill>
                <a:latin typeface="Times New Roman"/>
                <a:cs typeface="Times New Roman"/>
              </a:rPr>
              <a:t>cha</a:t>
            </a:r>
            <a:r>
              <a:rPr sz="2000" spc="5" dirty="0">
                <a:solidFill>
                  <a:srgbClr val="FFFF00"/>
                </a:solidFill>
                <a:latin typeface="Times New Roman"/>
                <a:cs typeface="Times New Roman"/>
              </a:rPr>
              <a:t>nge</a:t>
            </a:r>
            <a:endParaRPr sz="2000">
              <a:latin typeface="Times New Roman"/>
              <a:cs typeface="Times New Roman"/>
            </a:endParaRPr>
          </a:p>
        </p:txBody>
      </p:sp>
      <p:sp>
        <p:nvSpPr>
          <p:cNvPr id="31" name="object 31"/>
          <p:cNvSpPr txBox="1"/>
          <p:nvPr/>
        </p:nvSpPr>
        <p:spPr>
          <a:xfrm>
            <a:off x="4202113" y="4962526"/>
            <a:ext cx="6132512" cy="615553"/>
          </a:xfrm>
          <a:prstGeom prst="rect">
            <a:avLst/>
          </a:prstGeom>
        </p:spPr>
        <p:txBody>
          <a:bodyPr lIns="0" tIns="0" rIns="0" bIns="0">
            <a:spAutoFit/>
          </a:bodyPr>
          <a:lstStyle/>
          <a:p>
            <a:pPr marL="12700">
              <a:defRPr/>
            </a:pPr>
            <a:r>
              <a:rPr sz="2000" spc="-5" dirty="0">
                <a:solidFill>
                  <a:srgbClr val="F2F2F2"/>
                </a:solidFill>
                <a:latin typeface="Times New Roman"/>
                <a:cs typeface="Times New Roman"/>
              </a:rPr>
              <a:t>E</a:t>
            </a:r>
            <a:r>
              <a:rPr sz="2000" spc="5" dirty="0">
                <a:solidFill>
                  <a:srgbClr val="F2F2F2"/>
                </a:solidFill>
                <a:latin typeface="Times New Roman"/>
                <a:cs typeface="Times New Roman"/>
              </a:rPr>
              <a:t>x</a:t>
            </a:r>
            <a:r>
              <a:rPr sz="2000" spc="15" dirty="0">
                <a:solidFill>
                  <a:srgbClr val="F2F2F2"/>
                </a:solidFill>
                <a:latin typeface="Times New Roman"/>
                <a:cs typeface="Times New Roman"/>
              </a:rPr>
              <a:t>p</a:t>
            </a:r>
            <a:r>
              <a:rPr sz="2000" spc="-5" dirty="0">
                <a:solidFill>
                  <a:srgbClr val="F2F2F2"/>
                </a:solidFill>
                <a:latin typeface="Times New Roman"/>
                <a:cs typeface="Times New Roman"/>
              </a:rPr>
              <a:t>e</a:t>
            </a:r>
            <a:r>
              <a:rPr sz="2000" spc="-30" dirty="0">
                <a:solidFill>
                  <a:srgbClr val="F2F2F2"/>
                </a:solidFill>
                <a:latin typeface="Times New Roman"/>
                <a:cs typeface="Times New Roman"/>
              </a:rPr>
              <a:t>c</a:t>
            </a:r>
            <a:r>
              <a:rPr sz="2000" dirty="0">
                <a:solidFill>
                  <a:srgbClr val="F2F2F2"/>
                </a:solidFill>
                <a:latin typeface="Times New Roman"/>
                <a:cs typeface="Times New Roman"/>
              </a:rPr>
              <a:t>t </a:t>
            </a:r>
            <a:r>
              <a:rPr sz="2000" spc="-215" dirty="0">
                <a:solidFill>
                  <a:srgbClr val="F2F2F2"/>
                </a:solidFill>
                <a:latin typeface="Times New Roman"/>
                <a:cs typeface="Times New Roman"/>
              </a:rPr>
              <a:t> </a:t>
            </a:r>
            <a:r>
              <a:rPr sz="2000" spc="-20" dirty="0">
                <a:solidFill>
                  <a:srgbClr val="F2F2F2"/>
                </a:solidFill>
                <a:latin typeface="Times New Roman"/>
                <a:cs typeface="Times New Roman"/>
              </a:rPr>
              <a:t>t</a:t>
            </a:r>
            <a:r>
              <a:rPr sz="2000" spc="-10" dirty="0">
                <a:solidFill>
                  <a:srgbClr val="F2F2F2"/>
                </a:solidFill>
                <a:latin typeface="Times New Roman"/>
                <a:cs typeface="Times New Roman"/>
              </a:rPr>
              <a:t>h</a:t>
            </a:r>
            <a:r>
              <a:rPr sz="2000" dirty="0">
                <a:solidFill>
                  <a:srgbClr val="F2F2F2"/>
                </a:solidFill>
                <a:latin typeface="Times New Roman"/>
                <a:cs typeface="Times New Roman"/>
              </a:rPr>
              <a:t>e </a:t>
            </a:r>
            <a:r>
              <a:rPr sz="2000" spc="-185" dirty="0">
                <a:solidFill>
                  <a:srgbClr val="F2F2F2"/>
                </a:solidFill>
                <a:latin typeface="Times New Roman"/>
                <a:cs typeface="Times New Roman"/>
              </a:rPr>
              <a:t> </a:t>
            </a:r>
            <a:r>
              <a:rPr sz="2000" dirty="0">
                <a:solidFill>
                  <a:srgbClr val="F2F2F2"/>
                </a:solidFill>
                <a:latin typeface="Times New Roman"/>
                <a:cs typeface="Times New Roman"/>
              </a:rPr>
              <a:t>s</a:t>
            </a:r>
            <a:r>
              <a:rPr sz="2000" spc="-10" dirty="0">
                <a:solidFill>
                  <a:srgbClr val="F2F2F2"/>
                </a:solidFill>
                <a:latin typeface="Times New Roman"/>
                <a:cs typeface="Times New Roman"/>
              </a:rPr>
              <a:t>y</a:t>
            </a:r>
            <a:r>
              <a:rPr sz="2000" spc="-25" dirty="0">
                <a:solidFill>
                  <a:srgbClr val="F2F2F2"/>
                </a:solidFill>
                <a:latin typeface="Times New Roman"/>
                <a:cs typeface="Times New Roman"/>
              </a:rPr>
              <a:t>s</a:t>
            </a:r>
            <a:r>
              <a:rPr sz="2000" spc="-10" dirty="0">
                <a:solidFill>
                  <a:srgbClr val="F2F2F2"/>
                </a:solidFill>
                <a:latin typeface="Times New Roman"/>
                <a:cs typeface="Times New Roman"/>
              </a:rPr>
              <a:t>t</a:t>
            </a:r>
            <a:r>
              <a:rPr sz="2000" spc="-15" dirty="0">
                <a:solidFill>
                  <a:srgbClr val="F2F2F2"/>
                </a:solidFill>
                <a:latin typeface="Times New Roman"/>
                <a:cs typeface="Times New Roman"/>
              </a:rPr>
              <a:t>e</a:t>
            </a:r>
            <a:r>
              <a:rPr sz="2000" dirty="0">
                <a:solidFill>
                  <a:srgbClr val="F2F2F2"/>
                </a:solidFill>
                <a:latin typeface="Times New Roman"/>
                <a:cs typeface="Times New Roman"/>
              </a:rPr>
              <a:t>m </a:t>
            </a:r>
            <a:r>
              <a:rPr sz="2000" spc="-210" dirty="0">
                <a:solidFill>
                  <a:srgbClr val="F2F2F2"/>
                </a:solidFill>
                <a:latin typeface="Times New Roman"/>
                <a:cs typeface="Times New Roman"/>
              </a:rPr>
              <a:t> </a:t>
            </a:r>
            <a:r>
              <a:rPr sz="2000" dirty="0">
                <a:solidFill>
                  <a:srgbClr val="F2F2F2"/>
                </a:solidFill>
                <a:latin typeface="Times New Roman"/>
                <a:cs typeface="Times New Roman"/>
              </a:rPr>
              <a:t>r</a:t>
            </a:r>
            <a:r>
              <a:rPr sz="2000" spc="-5" dirty="0">
                <a:solidFill>
                  <a:srgbClr val="F2F2F2"/>
                </a:solidFill>
                <a:latin typeface="Times New Roman"/>
                <a:cs typeface="Times New Roman"/>
              </a:rPr>
              <a:t>e</a:t>
            </a:r>
            <a:r>
              <a:rPr sz="2000" spc="5" dirty="0">
                <a:solidFill>
                  <a:srgbClr val="F2F2F2"/>
                </a:solidFill>
                <a:latin typeface="Times New Roman"/>
                <a:cs typeface="Times New Roman"/>
              </a:rPr>
              <a:t>qu</a:t>
            </a:r>
            <a:r>
              <a:rPr sz="2000" spc="-20" dirty="0">
                <a:solidFill>
                  <a:srgbClr val="F2F2F2"/>
                </a:solidFill>
                <a:latin typeface="Times New Roman"/>
                <a:cs typeface="Times New Roman"/>
              </a:rPr>
              <a:t>i</a:t>
            </a:r>
            <a:r>
              <a:rPr sz="2000" dirty="0">
                <a:solidFill>
                  <a:srgbClr val="F2F2F2"/>
                </a:solidFill>
                <a:latin typeface="Times New Roman"/>
                <a:cs typeface="Times New Roman"/>
              </a:rPr>
              <a:t>r</a:t>
            </a:r>
            <a:r>
              <a:rPr sz="2000" spc="-5" dirty="0">
                <a:solidFill>
                  <a:srgbClr val="F2F2F2"/>
                </a:solidFill>
                <a:latin typeface="Times New Roman"/>
                <a:cs typeface="Times New Roman"/>
              </a:rPr>
              <a:t>e</a:t>
            </a:r>
            <a:r>
              <a:rPr sz="2000" spc="-50" dirty="0">
                <a:solidFill>
                  <a:srgbClr val="F2F2F2"/>
                </a:solidFill>
                <a:latin typeface="Times New Roman"/>
                <a:cs typeface="Times New Roman"/>
              </a:rPr>
              <a:t>m</a:t>
            </a:r>
            <a:r>
              <a:rPr sz="2000" dirty="0">
                <a:solidFill>
                  <a:srgbClr val="F2F2F2"/>
                </a:solidFill>
                <a:latin typeface="Times New Roman"/>
                <a:cs typeface="Times New Roman"/>
              </a:rPr>
              <a:t>ents </a:t>
            </a:r>
            <a:r>
              <a:rPr sz="2000" spc="-210" dirty="0">
                <a:solidFill>
                  <a:srgbClr val="F2F2F2"/>
                </a:solidFill>
                <a:latin typeface="Times New Roman"/>
                <a:cs typeface="Times New Roman"/>
              </a:rPr>
              <a:t> </a:t>
            </a:r>
            <a:r>
              <a:rPr sz="2000" spc="-20" dirty="0">
                <a:solidFill>
                  <a:srgbClr val="F2F2F2"/>
                </a:solidFill>
                <a:latin typeface="Times New Roman"/>
                <a:cs typeface="Times New Roman"/>
              </a:rPr>
              <a:t>t</a:t>
            </a:r>
            <a:r>
              <a:rPr sz="2000" dirty="0">
                <a:solidFill>
                  <a:srgbClr val="F2F2F2"/>
                </a:solidFill>
                <a:latin typeface="Times New Roman"/>
                <a:cs typeface="Times New Roman"/>
              </a:rPr>
              <a:t>o </a:t>
            </a:r>
            <a:r>
              <a:rPr sz="2000" spc="-180" dirty="0">
                <a:solidFill>
                  <a:srgbClr val="F2F2F2"/>
                </a:solidFill>
                <a:latin typeface="Times New Roman"/>
                <a:cs typeface="Times New Roman"/>
              </a:rPr>
              <a:t> </a:t>
            </a:r>
            <a:r>
              <a:rPr sz="2000" spc="-15" dirty="0">
                <a:solidFill>
                  <a:srgbClr val="F2F2F2"/>
                </a:solidFill>
                <a:latin typeface="Times New Roman"/>
                <a:cs typeface="Times New Roman"/>
              </a:rPr>
              <a:t>c</a:t>
            </a:r>
            <a:r>
              <a:rPr sz="2000" spc="5" dirty="0">
                <a:solidFill>
                  <a:srgbClr val="F2F2F2"/>
                </a:solidFill>
                <a:latin typeface="Times New Roman"/>
                <a:cs typeface="Times New Roman"/>
              </a:rPr>
              <a:t>h</a:t>
            </a:r>
            <a:r>
              <a:rPr sz="2000" spc="-15" dirty="0">
                <a:solidFill>
                  <a:srgbClr val="F2F2F2"/>
                </a:solidFill>
                <a:latin typeface="Times New Roman"/>
                <a:cs typeface="Times New Roman"/>
              </a:rPr>
              <a:t>a</a:t>
            </a:r>
            <a:r>
              <a:rPr sz="2000" spc="5" dirty="0">
                <a:solidFill>
                  <a:srgbClr val="F2F2F2"/>
                </a:solidFill>
                <a:latin typeface="Times New Roman"/>
                <a:cs typeface="Times New Roman"/>
              </a:rPr>
              <a:t>n</a:t>
            </a:r>
            <a:r>
              <a:rPr sz="2000" spc="15" dirty="0">
                <a:solidFill>
                  <a:srgbClr val="F2F2F2"/>
                </a:solidFill>
                <a:latin typeface="Times New Roman"/>
                <a:cs typeface="Times New Roman"/>
              </a:rPr>
              <a:t>g</a:t>
            </a:r>
            <a:r>
              <a:rPr sz="2000" dirty="0">
                <a:solidFill>
                  <a:srgbClr val="F2F2F2"/>
                </a:solidFill>
                <a:latin typeface="Times New Roman"/>
                <a:cs typeface="Times New Roman"/>
              </a:rPr>
              <a:t>e </a:t>
            </a:r>
            <a:r>
              <a:rPr sz="2000" spc="-225" dirty="0">
                <a:solidFill>
                  <a:srgbClr val="F2F2F2"/>
                </a:solidFill>
                <a:latin typeface="Times New Roman"/>
                <a:cs typeface="Times New Roman"/>
              </a:rPr>
              <a:t> </a:t>
            </a:r>
            <a:r>
              <a:rPr sz="2000" dirty="0">
                <a:solidFill>
                  <a:srgbClr val="F2F2F2"/>
                </a:solidFill>
                <a:latin typeface="Times New Roman"/>
                <a:cs typeface="Times New Roman"/>
              </a:rPr>
              <a:t>and </a:t>
            </a:r>
            <a:r>
              <a:rPr sz="2000" spc="-190" dirty="0">
                <a:solidFill>
                  <a:srgbClr val="F2F2F2"/>
                </a:solidFill>
                <a:latin typeface="Times New Roman"/>
                <a:cs typeface="Times New Roman"/>
              </a:rPr>
              <a:t> </a:t>
            </a:r>
            <a:r>
              <a:rPr sz="2000" spc="5" dirty="0">
                <a:solidFill>
                  <a:srgbClr val="F2F2F2"/>
                </a:solidFill>
                <a:latin typeface="Times New Roman"/>
                <a:cs typeface="Times New Roman"/>
              </a:rPr>
              <a:t>d</a:t>
            </a:r>
            <a:r>
              <a:rPr sz="2000" spc="-15" dirty="0">
                <a:solidFill>
                  <a:srgbClr val="F2F2F2"/>
                </a:solidFill>
                <a:latin typeface="Times New Roman"/>
                <a:cs typeface="Times New Roman"/>
              </a:rPr>
              <a:t>e</a:t>
            </a:r>
            <a:r>
              <a:rPr sz="2000" dirty="0">
                <a:solidFill>
                  <a:srgbClr val="F2F2F2"/>
                </a:solidFill>
                <a:latin typeface="Times New Roman"/>
                <a:cs typeface="Times New Roman"/>
              </a:rPr>
              <a:t>s</a:t>
            </a:r>
            <a:r>
              <a:rPr sz="2000" spc="-5" dirty="0">
                <a:solidFill>
                  <a:srgbClr val="F2F2F2"/>
                </a:solidFill>
                <a:latin typeface="Times New Roman"/>
                <a:cs typeface="Times New Roman"/>
              </a:rPr>
              <a:t>i</a:t>
            </a:r>
            <a:r>
              <a:rPr sz="2000" spc="-10" dirty="0">
                <a:solidFill>
                  <a:srgbClr val="F2F2F2"/>
                </a:solidFill>
                <a:latin typeface="Times New Roman"/>
                <a:cs typeface="Times New Roman"/>
              </a:rPr>
              <a:t>g</a:t>
            </a:r>
            <a:r>
              <a:rPr sz="2000" dirty="0">
                <a:solidFill>
                  <a:srgbClr val="F2F2F2"/>
                </a:solidFill>
                <a:latin typeface="Times New Roman"/>
                <a:cs typeface="Times New Roman"/>
              </a:rPr>
              <a:t>n </a:t>
            </a:r>
            <a:r>
              <a:rPr sz="2000" spc="-190" dirty="0">
                <a:solidFill>
                  <a:srgbClr val="F2F2F2"/>
                </a:solidFill>
                <a:latin typeface="Times New Roman"/>
                <a:cs typeface="Times New Roman"/>
              </a:rPr>
              <a:t> </a:t>
            </a:r>
            <a:r>
              <a:rPr sz="2000" spc="-30" dirty="0">
                <a:solidFill>
                  <a:srgbClr val="F2F2F2"/>
                </a:solidFill>
                <a:latin typeface="Times New Roman"/>
                <a:cs typeface="Times New Roman"/>
              </a:rPr>
              <a:t>t</a:t>
            </a:r>
            <a:r>
              <a:rPr sz="2000" dirty="0">
                <a:solidFill>
                  <a:srgbClr val="F2F2F2"/>
                </a:solidFill>
                <a:latin typeface="Times New Roman"/>
                <a:cs typeface="Times New Roman"/>
              </a:rPr>
              <a:t>he</a:t>
            </a:r>
            <a:endParaRPr sz="2000" dirty="0">
              <a:latin typeface="Times New Roman"/>
              <a:cs typeface="Times New Roman"/>
            </a:endParaRPr>
          </a:p>
          <a:p>
            <a:pPr marL="12700">
              <a:defRPr/>
            </a:pPr>
            <a:r>
              <a:rPr sz="2000" dirty="0">
                <a:solidFill>
                  <a:srgbClr val="F2F2F2"/>
                </a:solidFill>
                <a:latin typeface="Times New Roman"/>
                <a:cs typeface="Times New Roman"/>
              </a:rPr>
              <a:t>s</a:t>
            </a:r>
            <a:r>
              <a:rPr sz="2000" spc="-10" dirty="0">
                <a:solidFill>
                  <a:srgbClr val="F2F2F2"/>
                </a:solidFill>
                <a:latin typeface="Times New Roman"/>
                <a:cs typeface="Times New Roman"/>
              </a:rPr>
              <a:t>y</a:t>
            </a:r>
            <a:r>
              <a:rPr sz="2000" spc="-5" dirty="0">
                <a:solidFill>
                  <a:srgbClr val="F2F2F2"/>
                </a:solidFill>
                <a:latin typeface="Times New Roman"/>
                <a:cs typeface="Times New Roman"/>
              </a:rPr>
              <a:t>s</a:t>
            </a:r>
            <a:r>
              <a:rPr sz="2000" spc="-20" dirty="0">
                <a:solidFill>
                  <a:srgbClr val="F2F2F2"/>
                </a:solidFill>
                <a:latin typeface="Times New Roman"/>
                <a:cs typeface="Times New Roman"/>
              </a:rPr>
              <a:t>t</a:t>
            </a:r>
            <a:r>
              <a:rPr sz="2000" spc="-5" dirty="0">
                <a:solidFill>
                  <a:srgbClr val="F2F2F2"/>
                </a:solidFill>
                <a:latin typeface="Times New Roman"/>
                <a:cs typeface="Times New Roman"/>
              </a:rPr>
              <a:t>e</a:t>
            </a:r>
            <a:r>
              <a:rPr sz="2000" dirty="0">
                <a:solidFill>
                  <a:srgbClr val="F2F2F2"/>
                </a:solidFill>
                <a:latin typeface="Times New Roman"/>
                <a:cs typeface="Times New Roman"/>
              </a:rPr>
              <a:t>m</a:t>
            </a:r>
            <a:r>
              <a:rPr sz="2000" spc="-60" dirty="0">
                <a:solidFill>
                  <a:srgbClr val="F2F2F2"/>
                </a:solidFill>
                <a:latin typeface="Times New Roman"/>
                <a:cs typeface="Times New Roman"/>
              </a:rPr>
              <a:t> </a:t>
            </a:r>
            <a:r>
              <a:rPr sz="2000" spc="-5" dirty="0">
                <a:solidFill>
                  <a:srgbClr val="F2F2F2"/>
                </a:solidFill>
                <a:latin typeface="Times New Roman"/>
                <a:cs typeface="Times New Roman"/>
              </a:rPr>
              <a:t>s</a:t>
            </a:r>
            <a:r>
              <a:rPr sz="2000" dirty="0">
                <a:solidFill>
                  <a:srgbClr val="F2F2F2"/>
                </a:solidFill>
                <a:latin typeface="Times New Roman"/>
                <a:cs typeface="Times New Roman"/>
              </a:rPr>
              <a:t>o</a:t>
            </a:r>
            <a:r>
              <a:rPr sz="2000" spc="-20" dirty="0">
                <a:solidFill>
                  <a:srgbClr val="F2F2F2"/>
                </a:solidFill>
                <a:latin typeface="Times New Roman"/>
                <a:cs typeface="Times New Roman"/>
              </a:rPr>
              <a:t> </a:t>
            </a:r>
            <a:r>
              <a:rPr sz="2000" dirty="0">
                <a:solidFill>
                  <a:srgbClr val="F2F2F2"/>
                </a:solidFill>
                <a:latin typeface="Times New Roman"/>
                <a:cs typeface="Times New Roman"/>
              </a:rPr>
              <a:t>that</a:t>
            </a:r>
            <a:r>
              <a:rPr sz="2000" spc="-55" dirty="0">
                <a:solidFill>
                  <a:srgbClr val="F2F2F2"/>
                </a:solidFill>
                <a:latin typeface="Times New Roman"/>
                <a:cs typeface="Times New Roman"/>
              </a:rPr>
              <a:t> </a:t>
            </a:r>
            <a:r>
              <a:rPr sz="2000" spc="-20" dirty="0">
                <a:solidFill>
                  <a:srgbClr val="F2F2F2"/>
                </a:solidFill>
                <a:latin typeface="Times New Roman"/>
                <a:cs typeface="Times New Roman"/>
              </a:rPr>
              <a:t>i</a:t>
            </a:r>
            <a:r>
              <a:rPr sz="2000" dirty="0">
                <a:solidFill>
                  <a:srgbClr val="F2F2F2"/>
                </a:solidFill>
                <a:latin typeface="Times New Roman"/>
                <a:cs typeface="Times New Roman"/>
              </a:rPr>
              <a:t>t</a:t>
            </a:r>
            <a:r>
              <a:rPr sz="2000" spc="-5" dirty="0">
                <a:solidFill>
                  <a:srgbClr val="F2F2F2"/>
                </a:solidFill>
                <a:latin typeface="Times New Roman"/>
                <a:cs typeface="Times New Roman"/>
              </a:rPr>
              <a:t> ca</a:t>
            </a:r>
            <a:r>
              <a:rPr sz="2000" dirty="0">
                <a:solidFill>
                  <a:srgbClr val="F2F2F2"/>
                </a:solidFill>
                <a:latin typeface="Times New Roman"/>
                <a:cs typeface="Times New Roman"/>
              </a:rPr>
              <a:t>n</a:t>
            </a:r>
            <a:r>
              <a:rPr sz="2000" spc="-20" dirty="0">
                <a:solidFill>
                  <a:srgbClr val="F2F2F2"/>
                </a:solidFill>
                <a:latin typeface="Times New Roman"/>
                <a:cs typeface="Times New Roman"/>
              </a:rPr>
              <a:t> </a:t>
            </a:r>
            <a:r>
              <a:rPr sz="2000" spc="-5" dirty="0">
                <a:solidFill>
                  <a:srgbClr val="F2F2F2"/>
                </a:solidFill>
                <a:latin typeface="Times New Roman"/>
                <a:cs typeface="Times New Roman"/>
              </a:rPr>
              <a:t>acc</a:t>
            </a:r>
            <a:r>
              <a:rPr sz="2000" dirty="0">
                <a:solidFill>
                  <a:srgbClr val="F2F2F2"/>
                </a:solidFill>
                <a:latin typeface="Times New Roman"/>
                <a:cs typeface="Times New Roman"/>
              </a:rPr>
              <a:t>o</a:t>
            </a:r>
            <a:r>
              <a:rPr sz="2000" spc="-50" dirty="0">
                <a:solidFill>
                  <a:srgbClr val="F2F2F2"/>
                </a:solidFill>
                <a:latin typeface="Times New Roman"/>
                <a:cs typeface="Times New Roman"/>
              </a:rPr>
              <a:t>mm</a:t>
            </a:r>
            <a:r>
              <a:rPr sz="2000" dirty="0">
                <a:solidFill>
                  <a:srgbClr val="F2F2F2"/>
                </a:solidFill>
                <a:latin typeface="Times New Roman"/>
                <a:cs typeface="Times New Roman"/>
              </a:rPr>
              <a:t>o</a:t>
            </a:r>
            <a:r>
              <a:rPr sz="2000" spc="15" dirty="0">
                <a:solidFill>
                  <a:srgbClr val="F2F2F2"/>
                </a:solidFill>
                <a:latin typeface="Times New Roman"/>
                <a:cs typeface="Times New Roman"/>
              </a:rPr>
              <a:t>d</a:t>
            </a:r>
            <a:r>
              <a:rPr sz="2000" dirty="0">
                <a:solidFill>
                  <a:srgbClr val="F2F2F2"/>
                </a:solidFill>
                <a:latin typeface="Times New Roman"/>
                <a:cs typeface="Times New Roman"/>
              </a:rPr>
              <a:t>a</a:t>
            </a:r>
            <a:r>
              <a:rPr sz="2000" spc="-20" dirty="0">
                <a:solidFill>
                  <a:srgbClr val="F2F2F2"/>
                </a:solidFill>
                <a:latin typeface="Times New Roman"/>
                <a:cs typeface="Times New Roman"/>
              </a:rPr>
              <a:t>t</a:t>
            </a:r>
            <a:r>
              <a:rPr sz="2000" dirty="0">
                <a:solidFill>
                  <a:srgbClr val="F2F2F2"/>
                </a:solidFill>
                <a:latin typeface="Times New Roman"/>
                <a:cs typeface="Times New Roman"/>
              </a:rPr>
              <a:t>e</a:t>
            </a:r>
            <a:r>
              <a:rPr sz="2000" spc="-15" dirty="0">
                <a:solidFill>
                  <a:srgbClr val="F2F2F2"/>
                </a:solidFill>
                <a:latin typeface="Times New Roman"/>
                <a:cs typeface="Times New Roman"/>
              </a:rPr>
              <a:t> </a:t>
            </a:r>
            <a:r>
              <a:rPr sz="2000" dirty="0">
                <a:solidFill>
                  <a:srgbClr val="F2F2F2"/>
                </a:solidFill>
                <a:latin typeface="Times New Roman"/>
                <a:cs typeface="Times New Roman"/>
              </a:rPr>
              <a:t>these</a:t>
            </a:r>
            <a:r>
              <a:rPr sz="2000" spc="-40" dirty="0">
                <a:solidFill>
                  <a:srgbClr val="F2F2F2"/>
                </a:solidFill>
                <a:latin typeface="Times New Roman"/>
                <a:cs typeface="Times New Roman"/>
              </a:rPr>
              <a:t> </a:t>
            </a:r>
            <a:r>
              <a:rPr sz="2000" dirty="0">
                <a:solidFill>
                  <a:srgbClr val="F2F2F2"/>
                </a:solidFill>
                <a:latin typeface="Times New Roman"/>
                <a:cs typeface="Times New Roman"/>
              </a:rPr>
              <a:t>ch</a:t>
            </a:r>
            <a:r>
              <a:rPr sz="2000" spc="-5" dirty="0">
                <a:solidFill>
                  <a:srgbClr val="F2F2F2"/>
                </a:solidFill>
                <a:latin typeface="Times New Roman"/>
                <a:cs typeface="Times New Roman"/>
              </a:rPr>
              <a:t>a</a:t>
            </a:r>
            <a:r>
              <a:rPr sz="2000" dirty="0">
                <a:solidFill>
                  <a:srgbClr val="F2F2F2"/>
                </a:solidFill>
                <a:latin typeface="Times New Roman"/>
                <a:cs typeface="Times New Roman"/>
              </a:rPr>
              <a:t>ng</a:t>
            </a:r>
            <a:r>
              <a:rPr sz="2000" spc="-5" dirty="0">
                <a:solidFill>
                  <a:srgbClr val="F2F2F2"/>
                </a:solidFill>
                <a:latin typeface="Times New Roman"/>
                <a:cs typeface="Times New Roman"/>
              </a:rPr>
              <a:t>es</a:t>
            </a:r>
            <a:r>
              <a:rPr sz="2000" dirty="0">
                <a:solidFill>
                  <a:srgbClr val="F2F2F2"/>
                </a:solidFill>
                <a:latin typeface="Times New Roman"/>
                <a:cs typeface="Times New Roman"/>
              </a:rPr>
              <a:t>.</a:t>
            </a:r>
            <a:endParaRPr sz="2000" dirty="0">
              <a:latin typeface="Times New Roman"/>
              <a:cs typeface="Times New Roman"/>
            </a:endParaRPr>
          </a:p>
        </p:txBody>
      </p:sp>
      <p:sp>
        <p:nvSpPr>
          <p:cNvPr id="32" name="object 32"/>
          <p:cNvSpPr txBox="1"/>
          <p:nvPr/>
        </p:nvSpPr>
        <p:spPr>
          <a:xfrm>
            <a:off x="1598614" y="5705476"/>
            <a:ext cx="2001837" cy="307777"/>
          </a:xfrm>
          <a:prstGeom prst="rect">
            <a:avLst/>
          </a:prstGeom>
        </p:spPr>
        <p:txBody>
          <a:bodyPr lIns="0" tIns="0" rIns="0" bIns="0">
            <a:spAutoFit/>
          </a:bodyPr>
          <a:lstStyle/>
          <a:p>
            <a:pPr marL="12700">
              <a:defRPr/>
            </a:pPr>
            <a:r>
              <a:rPr sz="2000" spc="-10" dirty="0">
                <a:solidFill>
                  <a:srgbClr val="FFFF00"/>
                </a:solidFill>
                <a:latin typeface="Times New Roman"/>
                <a:cs typeface="Times New Roman"/>
              </a:rPr>
              <a:t>M</a:t>
            </a:r>
            <a:r>
              <a:rPr sz="2000" spc="-15" dirty="0">
                <a:solidFill>
                  <a:srgbClr val="FFFF00"/>
                </a:solidFill>
                <a:latin typeface="Times New Roman"/>
                <a:cs typeface="Times New Roman"/>
              </a:rPr>
              <a:t>a</a:t>
            </a:r>
            <a:r>
              <a:rPr sz="2000" dirty="0">
                <a:solidFill>
                  <a:srgbClr val="FFFF00"/>
                </a:solidFill>
                <a:latin typeface="Times New Roman"/>
                <a:cs typeface="Times New Roman"/>
              </a:rPr>
              <a:t>int</a:t>
            </a:r>
            <a:r>
              <a:rPr sz="2000" spc="-10" dirty="0">
                <a:solidFill>
                  <a:srgbClr val="FFFF00"/>
                </a:solidFill>
                <a:latin typeface="Times New Roman"/>
                <a:cs typeface="Times New Roman"/>
              </a:rPr>
              <a:t>a</a:t>
            </a:r>
            <a:r>
              <a:rPr sz="2000" spc="-20" dirty="0">
                <a:solidFill>
                  <a:srgbClr val="FFFF00"/>
                </a:solidFill>
                <a:latin typeface="Times New Roman"/>
                <a:cs typeface="Times New Roman"/>
              </a:rPr>
              <a:t>i</a:t>
            </a:r>
            <a:r>
              <a:rPr sz="2000" dirty="0">
                <a:solidFill>
                  <a:srgbClr val="FFFF00"/>
                </a:solidFill>
                <a:latin typeface="Times New Roman"/>
                <a:cs typeface="Times New Roman"/>
              </a:rPr>
              <a:t>n</a:t>
            </a:r>
            <a:r>
              <a:rPr sz="2000" spc="-50" dirty="0">
                <a:solidFill>
                  <a:srgbClr val="FFFF00"/>
                </a:solidFill>
                <a:latin typeface="Times New Roman"/>
                <a:cs typeface="Times New Roman"/>
              </a:rPr>
              <a:t> </a:t>
            </a:r>
            <a:r>
              <a:rPr sz="2000" dirty="0">
                <a:solidFill>
                  <a:srgbClr val="FFFF00"/>
                </a:solidFill>
                <a:latin typeface="Times New Roman"/>
                <a:cs typeface="Times New Roman"/>
              </a:rPr>
              <a:t>s</a:t>
            </a:r>
            <a:r>
              <a:rPr sz="2000" spc="-10" dirty="0">
                <a:solidFill>
                  <a:srgbClr val="FFFF00"/>
                </a:solidFill>
                <a:latin typeface="Times New Roman"/>
                <a:cs typeface="Times New Roman"/>
              </a:rPr>
              <a:t>i</a:t>
            </a:r>
            <a:r>
              <a:rPr sz="2000" spc="-60" dirty="0">
                <a:solidFill>
                  <a:srgbClr val="FFFF00"/>
                </a:solidFill>
                <a:latin typeface="Times New Roman"/>
                <a:cs typeface="Times New Roman"/>
              </a:rPr>
              <a:t>m</a:t>
            </a:r>
            <a:r>
              <a:rPr sz="2000" dirty="0">
                <a:solidFill>
                  <a:srgbClr val="FFFF00"/>
                </a:solidFill>
                <a:latin typeface="Times New Roman"/>
                <a:cs typeface="Times New Roman"/>
              </a:rPr>
              <a:t>pli</a:t>
            </a:r>
            <a:r>
              <a:rPr sz="2000" spc="-10" dirty="0">
                <a:solidFill>
                  <a:srgbClr val="FFFF00"/>
                </a:solidFill>
                <a:latin typeface="Times New Roman"/>
                <a:cs typeface="Times New Roman"/>
              </a:rPr>
              <a:t>c</a:t>
            </a:r>
            <a:r>
              <a:rPr sz="2000" spc="-20" dirty="0">
                <a:solidFill>
                  <a:srgbClr val="FFFF00"/>
                </a:solidFill>
                <a:latin typeface="Times New Roman"/>
                <a:cs typeface="Times New Roman"/>
              </a:rPr>
              <a:t>i</a:t>
            </a:r>
            <a:r>
              <a:rPr sz="2000" spc="-10" dirty="0">
                <a:solidFill>
                  <a:srgbClr val="FFFF00"/>
                </a:solidFill>
                <a:latin typeface="Times New Roman"/>
                <a:cs typeface="Times New Roman"/>
              </a:rPr>
              <a:t>ty</a:t>
            </a:r>
            <a:endParaRPr sz="2000">
              <a:latin typeface="Times New Roman"/>
              <a:cs typeface="Times New Roman"/>
            </a:endParaRPr>
          </a:p>
        </p:txBody>
      </p:sp>
      <p:sp>
        <p:nvSpPr>
          <p:cNvPr id="33" name="object 33"/>
          <p:cNvSpPr txBox="1"/>
          <p:nvPr/>
        </p:nvSpPr>
        <p:spPr>
          <a:xfrm>
            <a:off x="4202114" y="5705476"/>
            <a:ext cx="6137275" cy="615553"/>
          </a:xfrm>
          <a:prstGeom prst="rect">
            <a:avLst/>
          </a:prstGeom>
        </p:spPr>
        <p:txBody>
          <a:bodyPr lIns="0" tIns="0" rIns="0" bIns="0">
            <a:spAutoFit/>
          </a:bodyPr>
          <a:lstStyle/>
          <a:p>
            <a:pPr marL="12700"/>
            <a:r>
              <a:rPr lang="en-US" sz="2000">
                <a:solidFill>
                  <a:srgbClr val="F2F2F2"/>
                </a:solidFill>
                <a:latin typeface="Times New Roman" pitchFamily="18" charset="0"/>
                <a:cs typeface="Times New Roman" pitchFamily="18" charset="0"/>
              </a:rPr>
              <a:t>Focus  on  simplicity  in  both  the  software  being  developed and in the development process used.</a:t>
            </a:r>
            <a:endParaRPr lang="en-US" sz="2000">
              <a:latin typeface="Times New Roman" pitchFamily="18" charset="0"/>
              <a:cs typeface="Times New Roman" pitchFamily="18" charset="0"/>
            </a:endParaRPr>
          </a:p>
        </p:txBody>
      </p:sp>
      <p:sp>
        <p:nvSpPr>
          <p:cNvPr id="3" name="Slide Number Placeholder 2"/>
          <p:cNvSpPr>
            <a:spLocks noGrp="1"/>
          </p:cNvSpPr>
          <p:nvPr>
            <p:ph type="sldNum" sz="quarter" idx="4294967295"/>
          </p:nvPr>
        </p:nvSpPr>
        <p:spPr>
          <a:xfrm>
            <a:off x="1524000" y="1219201"/>
            <a:ext cx="381000" cy="228600"/>
          </a:xfrm>
          <a:prstGeom prst="rect">
            <a:avLst/>
          </a:prstGeom>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1563707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371600" y="685800"/>
            <a:ext cx="9601200" cy="875714"/>
          </a:xfrm>
        </p:spPr>
        <p:txBody>
          <a:bodyPr>
            <a:normAutofit/>
          </a:bodyPr>
          <a:lstStyle/>
          <a:p>
            <a:pPr eaLnBrk="1" hangingPunct="1"/>
            <a:r>
              <a:rPr lang="en-GB" b="1" dirty="0"/>
              <a:t>Unified Process Model</a:t>
            </a:r>
            <a:endParaRPr lang="en-US" sz="2800" b="1" dirty="0"/>
          </a:p>
        </p:txBody>
      </p:sp>
      <p:sp>
        <p:nvSpPr>
          <p:cNvPr id="22531" name="Rectangle 3"/>
          <p:cNvSpPr>
            <a:spLocks noGrp="1" noChangeArrowheads="1"/>
          </p:cNvSpPr>
          <p:nvPr>
            <p:ph idx="1"/>
          </p:nvPr>
        </p:nvSpPr>
        <p:spPr>
          <a:xfrm>
            <a:off x="1371600" y="1465545"/>
            <a:ext cx="9601200" cy="5123145"/>
          </a:xfrm>
        </p:spPr>
        <p:txBody>
          <a:bodyPr>
            <a:normAutofit/>
          </a:bodyPr>
          <a:lstStyle/>
          <a:p>
            <a:r>
              <a:rPr lang="en-US" dirty="0"/>
              <a:t>Offered by Rational/IBM, UP developed by </a:t>
            </a:r>
            <a:r>
              <a:rPr lang="en-US" dirty="0" err="1"/>
              <a:t>Booch</a:t>
            </a:r>
            <a:r>
              <a:rPr lang="en-US" dirty="0"/>
              <a:t>, Rumbaugh, and Jacobson</a:t>
            </a:r>
          </a:p>
          <a:p>
            <a:r>
              <a:rPr lang="en-US" dirty="0"/>
              <a:t>Object-oriented system development methodology (system development </a:t>
            </a:r>
            <a:r>
              <a:rPr lang="en-US" i="1" dirty="0"/>
              <a:t>process)</a:t>
            </a:r>
          </a:p>
          <a:p>
            <a:pPr lvl="1"/>
            <a:r>
              <a:rPr lang="en-US" dirty="0"/>
              <a:t>The Unified Process recognizes the importance of customer communication and streamlined methods for describing the customer’s view of a system. It emphasizes the important role of software architecture and “helps the architect focus on the right goals, such as </a:t>
            </a:r>
            <a:r>
              <a:rPr lang="en-US" b="1" dirty="0"/>
              <a:t>understandability</a:t>
            </a:r>
            <a:r>
              <a:rPr lang="en-US" dirty="0"/>
              <a:t>, </a:t>
            </a:r>
            <a:r>
              <a:rPr lang="en-US" b="1" dirty="0"/>
              <a:t>reliance to future changes</a:t>
            </a:r>
            <a:r>
              <a:rPr lang="en-US" dirty="0"/>
              <a:t>, and </a:t>
            </a:r>
            <a:r>
              <a:rPr lang="en-US" b="1" dirty="0"/>
              <a:t>reuse</a:t>
            </a:r>
            <a:r>
              <a:rPr lang="en-US" dirty="0"/>
              <a:t>”.</a:t>
            </a:r>
            <a:endParaRPr lang="en-US" i="1" dirty="0"/>
          </a:p>
          <a:p>
            <a:r>
              <a:rPr lang="en-US" dirty="0"/>
              <a:t>UP should be tailored to organizational and project needs</a:t>
            </a:r>
          </a:p>
          <a:p>
            <a:r>
              <a:rPr lang="en-US" dirty="0"/>
              <a:t> Highly iterative life cycle</a:t>
            </a:r>
          </a:p>
          <a:p>
            <a:pPr lvl="1"/>
            <a:r>
              <a:rPr lang="en-US" dirty="0"/>
              <a:t>a process flow that is iterative and incremental, providing the evolutionary feel that is essential in modern software development.</a:t>
            </a:r>
          </a:p>
          <a:p>
            <a:r>
              <a:rPr lang="en-US" dirty="0"/>
              <a:t> Project will be use-case driven and modeled using UML</a:t>
            </a:r>
          </a:p>
          <a:p>
            <a:endParaRPr lang="en-GB" dirty="0"/>
          </a:p>
        </p:txBody>
      </p:sp>
    </p:spTree>
    <p:extLst>
      <p:ext uri="{BB962C8B-B14F-4D97-AF65-F5344CB8AC3E}">
        <p14:creationId xmlns:p14="http://schemas.microsoft.com/office/powerpoint/2010/main" val="32062722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pPr eaLnBrk="1" hangingPunct="1"/>
            <a:r>
              <a:rPr lang="en-GB" b="1" dirty="0"/>
              <a:t>Unified Process Model (Contd.)</a:t>
            </a:r>
            <a:endParaRPr lang="en-US" sz="2800" b="1" dirty="0"/>
          </a:p>
        </p:txBody>
      </p:sp>
      <p:sp>
        <p:nvSpPr>
          <p:cNvPr id="22531" name="Rectangle 3"/>
          <p:cNvSpPr>
            <a:spLocks noGrp="1" noChangeArrowheads="1"/>
          </p:cNvSpPr>
          <p:nvPr>
            <p:ph idx="1"/>
          </p:nvPr>
        </p:nvSpPr>
        <p:spPr>
          <a:xfrm>
            <a:off x="1371600" y="1340285"/>
            <a:ext cx="5304773" cy="5361140"/>
          </a:xfrm>
        </p:spPr>
        <p:txBody>
          <a:bodyPr>
            <a:normAutofit/>
          </a:bodyPr>
          <a:lstStyle/>
          <a:p>
            <a:r>
              <a:rPr lang="en-US" dirty="0"/>
              <a:t>UP life cycle:</a:t>
            </a:r>
          </a:p>
          <a:p>
            <a:pPr lvl="1"/>
            <a:r>
              <a:rPr lang="en-US" dirty="0"/>
              <a:t>Includes four phases which consist of iterations</a:t>
            </a:r>
          </a:p>
          <a:p>
            <a:pPr lvl="1"/>
            <a:r>
              <a:rPr lang="en-US" dirty="0"/>
              <a:t>Iterations are “mini-projects”</a:t>
            </a:r>
          </a:p>
          <a:p>
            <a:r>
              <a:rPr lang="en-US" dirty="0"/>
              <a:t> Four Phases:</a:t>
            </a:r>
          </a:p>
          <a:p>
            <a:pPr lvl="1"/>
            <a:r>
              <a:rPr lang="en-US" b="1" dirty="0"/>
              <a:t>Inception</a:t>
            </a:r>
            <a:r>
              <a:rPr lang="en-US" dirty="0"/>
              <a:t> – develop and refine system vision</a:t>
            </a:r>
          </a:p>
          <a:p>
            <a:pPr lvl="1"/>
            <a:r>
              <a:rPr lang="en-US" b="1" dirty="0"/>
              <a:t>Elaboration</a:t>
            </a:r>
            <a:r>
              <a:rPr lang="en-US" dirty="0"/>
              <a:t> – define requirements and design and implement core architecture</a:t>
            </a:r>
          </a:p>
          <a:p>
            <a:pPr lvl="1"/>
            <a:r>
              <a:rPr lang="en-US" b="1" dirty="0"/>
              <a:t>Construction</a:t>
            </a:r>
            <a:r>
              <a:rPr lang="en-US" dirty="0"/>
              <a:t> – continue design and implementation of routine, less risky parts</a:t>
            </a:r>
          </a:p>
          <a:p>
            <a:pPr lvl="1"/>
            <a:r>
              <a:rPr lang="en-US" b="1" dirty="0"/>
              <a:t>Transition</a:t>
            </a:r>
            <a:r>
              <a:rPr lang="en-US" dirty="0"/>
              <a:t> – move the system into operational mode</a:t>
            </a:r>
            <a:endParaRPr lang="en-GB" dirty="0"/>
          </a:p>
        </p:txBody>
      </p:sp>
      <p:pic>
        <p:nvPicPr>
          <p:cNvPr id="1026" name="Picture 2" descr="The Unified Process in Software Engineering Theteche.com">
            <a:extLst>
              <a:ext uri="{FF2B5EF4-FFF2-40B4-BE49-F238E27FC236}">
                <a16:creationId xmlns:a16="http://schemas.microsoft.com/office/drawing/2014/main" id="{17B368A0-5566-4FA3-A4E1-C5165387D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373" y="1215025"/>
            <a:ext cx="5218526" cy="495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57249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371600" y="685800"/>
            <a:ext cx="9601200" cy="819443"/>
          </a:xfrm>
        </p:spPr>
        <p:txBody>
          <a:bodyPr>
            <a:normAutofit/>
          </a:bodyPr>
          <a:lstStyle/>
          <a:p>
            <a:pPr eaLnBrk="1" hangingPunct="1"/>
            <a:r>
              <a:rPr lang="en-GB" b="1" dirty="0"/>
              <a:t>Unified Process Model (Contd.)</a:t>
            </a:r>
            <a:endParaRPr lang="en-US" sz="2800" b="1" dirty="0"/>
          </a:p>
        </p:txBody>
      </p:sp>
      <p:pic>
        <p:nvPicPr>
          <p:cNvPr id="1026" name="Picture 2"/>
          <p:cNvPicPr>
            <a:picLocks noChangeAspect="1" noChangeArrowheads="1"/>
          </p:cNvPicPr>
          <p:nvPr/>
        </p:nvPicPr>
        <p:blipFill>
          <a:blip r:embed="rId3" cstate="print"/>
          <a:srcRect/>
          <a:stretch>
            <a:fillRect/>
          </a:stretch>
        </p:blipFill>
        <p:spPr bwMode="auto">
          <a:xfrm>
            <a:off x="1390650" y="1504950"/>
            <a:ext cx="6896100" cy="2171700"/>
          </a:xfrm>
          <a:prstGeom prst="rect">
            <a:avLst/>
          </a:prstGeom>
          <a:noFill/>
          <a:ln w="9525">
            <a:noFill/>
            <a:miter lim="800000"/>
            <a:headEnd/>
            <a:tailEnd/>
          </a:ln>
        </p:spPr>
      </p:pic>
      <p:pic>
        <p:nvPicPr>
          <p:cNvPr id="9" name="Picture 2"/>
          <p:cNvPicPr>
            <a:picLocks noChangeAspect="1" noChangeArrowheads="1"/>
          </p:cNvPicPr>
          <p:nvPr/>
        </p:nvPicPr>
        <p:blipFill>
          <a:blip r:embed="rId4" cstate="print"/>
          <a:srcRect/>
          <a:stretch>
            <a:fillRect/>
          </a:stretch>
        </p:blipFill>
        <p:spPr bwMode="auto">
          <a:xfrm>
            <a:off x="3905472" y="3676650"/>
            <a:ext cx="7503128" cy="3033639"/>
          </a:xfrm>
          <a:prstGeom prst="rect">
            <a:avLst/>
          </a:prstGeom>
          <a:noFill/>
          <a:ln w="9525">
            <a:noFill/>
            <a:miter lim="800000"/>
            <a:headEnd/>
            <a:tailEnd/>
          </a:ln>
        </p:spPr>
      </p:pic>
    </p:spTree>
    <p:extLst>
      <p:ext uri="{BB962C8B-B14F-4D97-AF65-F5344CB8AC3E}">
        <p14:creationId xmlns:p14="http://schemas.microsoft.com/office/powerpoint/2010/main" val="99623917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pPr eaLnBrk="1" hangingPunct="1"/>
            <a:r>
              <a:rPr lang="en-GB" b="1" dirty="0"/>
              <a:t>Unified Process Model (Contd.)</a:t>
            </a:r>
            <a:endParaRPr lang="en-US" sz="2800" b="1" dirty="0"/>
          </a:p>
        </p:txBody>
      </p:sp>
      <p:sp>
        <p:nvSpPr>
          <p:cNvPr id="22531" name="Rectangle 3"/>
          <p:cNvSpPr>
            <a:spLocks noGrp="1" noChangeArrowheads="1"/>
          </p:cNvSpPr>
          <p:nvPr>
            <p:ph idx="1"/>
          </p:nvPr>
        </p:nvSpPr>
        <p:spPr/>
        <p:txBody>
          <a:bodyPr>
            <a:normAutofit/>
          </a:bodyPr>
          <a:lstStyle/>
          <a:p>
            <a:r>
              <a:rPr lang="en-US" dirty="0"/>
              <a:t>Related development activities are called disciplines</a:t>
            </a:r>
          </a:p>
          <a:p>
            <a:pPr lvl="1"/>
            <a:r>
              <a:rPr lang="en-US" dirty="0"/>
              <a:t>UP disciplines:</a:t>
            </a:r>
          </a:p>
          <a:p>
            <a:pPr algn="ctr">
              <a:buNone/>
            </a:pPr>
            <a:r>
              <a:rPr lang="en-US" sz="2000" dirty="0"/>
              <a:t>	 	</a:t>
            </a:r>
            <a:r>
              <a:rPr lang="en-US" b="1" dirty="0"/>
              <a:t>Business modeling, requirements,  design, implementation, testing, deployment, project management, configuration and change management, and environment</a:t>
            </a:r>
          </a:p>
          <a:p>
            <a:r>
              <a:rPr lang="en-US" dirty="0"/>
              <a:t> Each iteration includes activities from all disciplines</a:t>
            </a:r>
          </a:p>
          <a:p>
            <a:r>
              <a:rPr lang="en-US" dirty="0"/>
              <a:t> Activities in each discipline produce artifacts – </a:t>
            </a:r>
            <a:r>
              <a:rPr lang="fr-FR" dirty="0" err="1"/>
              <a:t>models</a:t>
            </a:r>
            <a:r>
              <a:rPr lang="fr-FR" dirty="0"/>
              <a:t>, documents, source code, and </a:t>
            </a:r>
            <a:r>
              <a:rPr lang="en-US" dirty="0"/>
              <a:t>executables</a:t>
            </a:r>
            <a:endParaRPr lang="en-GB" dirty="0"/>
          </a:p>
        </p:txBody>
      </p:sp>
    </p:spTree>
    <p:extLst>
      <p:ext uri="{BB962C8B-B14F-4D97-AF65-F5344CB8AC3E}">
        <p14:creationId xmlns:p14="http://schemas.microsoft.com/office/powerpoint/2010/main" val="376183391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07869"/>
          </a:xfrm>
        </p:spPr>
        <p:txBody>
          <a:bodyPr/>
          <a:lstStyle/>
          <a:p>
            <a:r>
              <a:rPr lang="en-US" b="1" dirty="0" err="1"/>
              <a:t>eXtreme</a:t>
            </a:r>
            <a:r>
              <a:rPr lang="en-US" b="1" dirty="0"/>
              <a:t> Programming (XP)</a:t>
            </a:r>
          </a:p>
        </p:txBody>
      </p:sp>
      <p:sp>
        <p:nvSpPr>
          <p:cNvPr id="3" name="Content Placeholder 2"/>
          <p:cNvSpPr>
            <a:spLocks noGrp="1"/>
          </p:cNvSpPr>
          <p:nvPr>
            <p:ph idx="1"/>
          </p:nvPr>
        </p:nvSpPr>
        <p:spPr>
          <a:xfrm>
            <a:off x="1272245" y="1327223"/>
            <a:ext cx="9799910" cy="3200399"/>
          </a:xfrm>
        </p:spPr>
        <p:txBody>
          <a:bodyPr>
            <a:normAutofit/>
          </a:bodyPr>
          <a:lstStyle/>
          <a:p>
            <a:r>
              <a:rPr lang="en-US" dirty="0" err="1"/>
              <a:t>e</a:t>
            </a:r>
            <a:r>
              <a:rPr lang="en-US" b="1" dirty="0" err="1"/>
              <a:t>X</a:t>
            </a:r>
            <a:r>
              <a:rPr lang="en-US" dirty="0" err="1"/>
              <a:t>treme</a:t>
            </a:r>
            <a:r>
              <a:rPr lang="en-US" dirty="0"/>
              <a:t> </a:t>
            </a:r>
            <a:r>
              <a:rPr lang="en-US" b="1" dirty="0"/>
              <a:t>P</a:t>
            </a:r>
            <a:r>
              <a:rPr lang="en-US" dirty="0"/>
              <a:t>rogramming (XP) was conceived and developed to address the specific needs of software development by small teams in the face of vague and changing requirements.</a:t>
            </a:r>
          </a:p>
          <a:p>
            <a:r>
              <a:rPr lang="en-US" dirty="0"/>
              <a:t>Extreme Programming is one of the Agile software development methodologies. It provides values and principles to guide the team behavior.</a:t>
            </a:r>
          </a:p>
          <a:p>
            <a:pPr>
              <a:spcBef>
                <a:spcPts val="0"/>
              </a:spcBef>
            </a:pPr>
            <a:endParaRPr lang="en-US" dirty="0"/>
          </a:p>
        </p:txBody>
      </p:sp>
      <p:pic>
        <p:nvPicPr>
          <p:cNvPr id="4" name="Picture 2" descr="What Is Extreme Programming (XP)? - Values, Principles, And Practices">
            <a:extLst>
              <a:ext uri="{FF2B5EF4-FFF2-40B4-BE49-F238E27FC236}">
                <a16:creationId xmlns:a16="http://schemas.microsoft.com/office/drawing/2014/main" id="{B2BC4A0A-0E7E-4B8E-8BFF-11DF244BF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103236"/>
            <a:ext cx="10008296" cy="3418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696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785" y="599536"/>
            <a:ext cx="3683479" cy="2298939"/>
          </a:xfrm>
        </p:spPr>
        <p:txBody>
          <a:bodyPr>
            <a:normAutofit/>
          </a:bodyPr>
          <a:lstStyle/>
          <a:p>
            <a:r>
              <a:rPr lang="en-US" b="1" dirty="0" err="1"/>
              <a:t>eXtreme</a:t>
            </a:r>
            <a:r>
              <a:rPr lang="en-US" b="1" dirty="0"/>
              <a:t> Programming (XP)</a:t>
            </a: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8809" y="0"/>
            <a:ext cx="6943192" cy="6858000"/>
          </a:xfrm>
          <a:prstGeom prst="rect">
            <a:avLst/>
          </a:prstGeom>
        </p:spPr>
      </p:pic>
    </p:spTree>
    <p:extLst>
      <p:ext uri="{BB962C8B-B14F-4D97-AF65-F5344CB8AC3E}">
        <p14:creationId xmlns:p14="http://schemas.microsoft.com/office/powerpoint/2010/main" val="850314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1681" y="219974"/>
            <a:ext cx="9601200" cy="907869"/>
          </a:xfrm>
        </p:spPr>
        <p:txBody>
          <a:bodyPr/>
          <a:lstStyle/>
          <a:p>
            <a:r>
              <a:rPr lang="en-US" b="1" dirty="0"/>
              <a:t>Values of XP</a:t>
            </a:r>
          </a:p>
        </p:txBody>
      </p:sp>
      <p:sp>
        <p:nvSpPr>
          <p:cNvPr id="3" name="Content Placeholder 2"/>
          <p:cNvSpPr>
            <a:spLocks noGrp="1"/>
          </p:cNvSpPr>
          <p:nvPr>
            <p:ph idx="1"/>
          </p:nvPr>
        </p:nvSpPr>
        <p:spPr>
          <a:xfrm>
            <a:off x="1431681" y="966159"/>
            <a:ext cx="10386507" cy="5891842"/>
          </a:xfrm>
        </p:spPr>
        <p:txBody>
          <a:bodyPr>
            <a:normAutofit fontScale="92500" lnSpcReduction="10000"/>
          </a:bodyPr>
          <a:lstStyle/>
          <a:p>
            <a:pPr marL="0" indent="0">
              <a:buNone/>
            </a:pPr>
            <a:r>
              <a:rPr lang="en-US" b="1" dirty="0"/>
              <a:t>Communication</a:t>
            </a:r>
          </a:p>
          <a:p>
            <a:r>
              <a:rPr lang="en-US" dirty="0"/>
              <a:t>Software development is inherently a team sport that relies on communication to transfer knowledge from one team member to everyone else on the team. XP stresses the importance of the appropriate kind of communication – face to face discussion with the aid of a white board or other drawing mechanism.</a:t>
            </a:r>
          </a:p>
          <a:p>
            <a:pPr marL="0" indent="0">
              <a:buNone/>
            </a:pPr>
            <a:r>
              <a:rPr lang="en-US" b="1" dirty="0"/>
              <a:t>Simplicity</a:t>
            </a:r>
          </a:p>
          <a:p>
            <a:r>
              <a:rPr lang="en-US" dirty="0"/>
              <a:t>Simplicity means “what is the simplest thing that will work?” The purpose of this is to avoid waste and do only absolutely necessary things such as keep the design of the system as simple as possible so that it is easier to maintain, support, and revise. Simplicity also means address only the requirements that you know about; don’t try to predict the future.</a:t>
            </a:r>
          </a:p>
          <a:p>
            <a:pPr marL="0" indent="0">
              <a:buNone/>
            </a:pPr>
            <a:r>
              <a:rPr lang="en-US" b="1" dirty="0"/>
              <a:t>Feedback</a:t>
            </a:r>
          </a:p>
          <a:p>
            <a:r>
              <a:rPr lang="en-US" dirty="0"/>
              <a:t>Through constant feedback about their previous efforts, teams can identify areas for improvement and revise their practices. Feedback also supports simple design. Your team builds something, gathers feedback on your design and implementation, and then adjust your product going forward.</a:t>
            </a:r>
          </a:p>
          <a:p>
            <a:pPr marL="0" indent="0">
              <a:buNone/>
            </a:pPr>
            <a:r>
              <a:rPr lang="en-US" b="1" dirty="0"/>
              <a:t>Courage</a:t>
            </a:r>
          </a:p>
          <a:p>
            <a:r>
              <a:rPr lang="en-US" dirty="0"/>
              <a:t>You need courage to stop doing something that doesn’t work and try something else. You need courage to accept and act on feedback, even when it’s difficult to accept.</a:t>
            </a:r>
          </a:p>
        </p:txBody>
      </p:sp>
    </p:spTree>
    <p:extLst>
      <p:ext uri="{BB962C8B-B14F-4D97-AF65-F5344CB8AC3E}">
        <p14:creationId xmlns:p14="http://schemas.microsoft.com/office/powerpoint/2010/main" val="3947141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solidFill>
                  <a:schemeClr val="tx1"/>
                </a:solidFill>
                <a:latin typeface="Arial"/>
                <a:cs typeface="Arial"/>
              </a:rPr>
              <a:t>Ra</a:t>
            </a:r>
            <a:r>
              <a:rPr lang="en-US" spc="-10" dirty="0">
                <a:solidFill>
                  <a:schemeClr val="tx1"/>
                </a:solidFill>
                <a:latin typeface="Arial"/>
                <a:cs typeface="Arial"/>
              </a:rPr>
              <a:t>p</a:t>
            </a:r>
            <a:r>
              <a:rPr lang="en-US" spc="-20" dirty="0">
                <a:solidFill>
                  <a:schemeClr val="tx1"/>
                </a:solidFill>
                <a:latin typeface="Arial"/>
                <a:cs typeface="Arial"/>
              </a:rPr>
              <a:t>i</a:t>
            </a:r>
            <a:r>
              <a:rPr lang="en-US" dirty="0">
                <a:solidFill>
                  <a:schemeClr val="tx1"/>
                </a:solidFill>
                <a:latin typeface="Arial"/>
                <a:cs typeface="Arial"/>
              </a:rPr>
              <a:t>d</a:t>
            </a:r>
            <a:r>
              <a:rPr lang="en-US" spc="45" dirty="0">
                <a:solidFill>
                  <a:schemeClr val="tx1"/>
                </a:solidFill>
                <a:latin typeface="Times New Roman"/>
                <a:cs typeface="Times New Roman"/>
              </a:rPr>
              <a:t> </a:t>
            </a:r>
            <a:r>
              <a:rPr lang="en-US" spc="-5" dirty="0">
                <a:solidFill>
                  <a:schemeClr val="tx1"/>
                </a:solidFill>
                <a:latin typeface="Arial"/>
                <a:cs typeface="Arial"/>
              </a:rPr>
              <a:t>S</a:t>
            </a:r>
            <a:r>
              <a:rPr lang="en-US" spc="-30" dirty="0">
                <a:solidFill>
                  <a:schemeClr val="tx1"/>
                </a:solidFill>
                <a:latin typeface="Arial"/>
                <a:cs typeface="Arial"/>
              </a:rPr>
              <a:t>o</a:t>
            </a:r>
            <a:r>
              <a:rPr lang="en-US" dirty="0">
                <a:solidFill>
                  <a:schemeClr val="tx1"/>
                </a:solidFill>
                <a:latin typeface="Arial"/>
                <a:cs typeface="Arial"/>
              </a:rPr>
              <a:t>ftware</a:t>
            </a:r>
            <a:r>
              <a:rPr lang="en-US" spc="35" dirty="0">
                <a:solidFill>
                  <a:schemeClr val="tx1"/>
                </a:solidFill>
                <a:latin typeface="Times New Roman"/>
                <a:cs typeface="Times New Roman"/>
              </a:rPr>
              <a:t> </a:t>
            </a:r>
            <a:r>
              <a:rPr lang="en-US" spc="-5" dirty="0">
                <a:solidFill>
                  <a:schemeClr val="tx1"/>
                </a:solidFill>
                <a:latin typeface="Arial"/>
                <a:cs typeface="Arial"/>
              </a:rPr>
              <a:t>Deve</a:t>
            </a:r>
            <a:r>
              <a:rPr lang="en-US" spc="-10" dirty="0">
                <a:solidFill>
                  <a:schemeClr val="tx1"/>
                </a:solidFill>
                <a:latin typeface="Arial"/>
                <a:cs typeface="Arial"/>
              </a:rPr>
              <a:t>l</a:t>
            </a:r>
            <a:r>
              <a:rPr lang="en-US" spc="-20" dirty="0">
                <a:solidFill>
                  <a:schemeClr val="tx1"/>
                </a:solidFill>
                <a:latin typeface="Arial"/>
                <a:cs typeface="Arial"/>
              </a:rPr>
              <a:t>o</a:t>
            </a:r>
            <a:r>
              <a:rPr lang="en-US" spc="-5" dirty="0">
                <a:solidFill>
                  <a:schemeClr val="tx1"/>
                </a:solidFill>
                <a:latin typeface="Arial"/>
                <a:cs typeface="Arial"/>
              </a:rPr>
              <a:t>p</a:t>
            </a:r>
            <a:r>
              <a:rPr lang="en-US" spc="-20" dirty="0">
                <a:solidFill>
                  <a:schemeClr val="tx1"/>
                </a:solidFill>
                <a:latin typeface="Arial"/>
                <a:cs typeface="Arial"/>
              </a:rPr>
              <a:t>m</a:t>
            </a:r>
            <a:r>
              <a:rPr lang="en-US" spc="-10" dirty="0">
                <a:solidFill>
                  <a:schemeClr val="tx1"/>
                </a:solidFill>
                <a:latin typeface="Arial"/>
                <a:cs typeface="Arial"/>
              </a:rPr>
              <a:t>e</a:t>
            </a:r>
            <a:r>
              <a:rPr lang="en-US" spc="-20" dirty="0">
                <a:solidFill>
                  <a:schemeClr val="tx1"/>
                </a:solidFill>
                <a:latin typeface="Arial"/>
                <a:cs typeface="Arial"/>
              </a:rPr>
              <a:t>n</a:t>
            </a:r>
            <a:r>
              <a:rPr lang="en-US" dirty="0">
                <a:solidFill>
                  <a:schemeClr val="tx1"/>
                </a:solidFill>
                <a:latin typeface="Arial"/>
                <a:cs typeface="Arial"/>
              </a:rPr>
              <a:t>t</a:t>
            </a:r>
            <a:endParaRPr lang="en-US" dirty="0"/>
          </a:p>
        </p:txBody>
      </p:sp>
      <p:sp>
        <p:nvSpPr>
          <p:cNvPr id="3" name="Content Placeholder 2"/>
          <p:cNvSpPr>
            <a:spLocks noGrp="1"/>
          </p:cNvSpPr>
          <p:nvPr>
            <p:ph idx="1"/>
          </p:nvPr>
        </p:nvSpPr>
        <p:spPr>
          <a:xfrm>
            <a:off x="1371600" y="1490597"/>
            <a:ext cx="10302658" cy="5073041"/>
          </a:xfrm>
        </p:spPr>
        <p:txBody>
          <a:bodyPr>
            <a:normAutofit/>
          </a:bodyPr>
          <a:lstStyle/>
          <a:p>
            <a:pPr marL="355600" algn="just">
              <a:lnSpc>
                <a:spcPts val="2350"/>
              </a:lnSpc>
              <a:buFont typeface="Arial" charset="0"/>
              <a:buChar char="•"/>
              <a:tabLst>
                <a:tab pos="355600" algn="l"/>
              </a:tabLst>
            </a:pPr>
            <a:r>
              <a:rPr lang="en-US" dirty="0">
                <a:latin typeface="Arial" charset="0"/>
              </a:rPr>
              <a:t>Because</a:t>
            </a:r>
            <a:r>
              <a:rPr lang="en-US" dirty="0">
                <a:latin typeface="Times New Roman" pitchFamily="18" charset="0"/>
                <a:cs typeface="Times New Roman" pitchFamily="18" charset="0"/>
              </a:rPr>
              <a:t> </a:t>
            </a:r>
            <a:r>
              <a:rPr lang="en-US" dirty="0">
                <a:latin typeface="Arial" charset="0"/>
              </a:rPr>
              <a:t>of</a:t>
            </a:r>
            <a:r>
              <a:rPr lang="en-US" dirty="0">
                <a:latin typeface="Times New Roman" pitchFamily="18" charset="0"/>
                <a:cs typeface="Times New Roman" pitchFamily="18" charset="0"/>
              </a:rPr>
              <a:t> </a:t>
            </a:r>
            <a:r>
              <a:rPr lang="en-US" dirty="0">
                <a:latin typeface="Arial" charset="0"/>
              </a:rPr>
              <a:t>rapidly</a:t>
            </a:r>
            <a:r>
              <a:rPr lang="en-US" dirty="0">
                <a:latin typeface="Times New Roman" pitchFamily="18" charset="0"/>
                <a:cs typeface="Times New Roman" pitchFamily="18" charset="0"/>
              </a:rPr>
              <a:t> </a:t>
            </a:r>
            <a:r>
              <a:rPr lang="en-US" dirty="0">
                <a:latin typeface="Arial" charset="0"/>
              </a:rPr>
              <a:t>changing</a:t>
            </a:r>
            <a:r>
              <a:rPr lang="en-US" dirty="0">
                <a:latin typeface="Times New Roman" pitchFamily="18" charset="0"/>
                <a:cs typeface="Times New Roman" pitchFamily="18" charset="0"/>
              </a:rPr>
              <a:t> </a:t>
            </a:r>
            <a:r>
              <a:rPr lang="en-US" dirty="0">
                <a:latin typeface="Arial" charset="0"/>
              </a:rPr>
              <a:t>business</a:t>
            </a:r>
            <a:r>
              <a:rPr lang="en-US" dirty="0">
                <a:latin typeface="Times New Roman" pitchFamily="18" charset="0"/>
                <a:cs typeface="Times New Roman" pitchFamily="18" charset="0"/>
              </a:rPr>
              <a:t> </a:t>
            </a:r>
            <a:r>
              <a:rPr lang="en-US" dirty="0">
                <a:latin typeface="Arial" charset="0"/>
              </a:rPr>
              <a:t>environments,</a:t>
            </a:r>
            <a:r>
              <a:rPr lang="en-US" dirty="0">
                <a:latin typeface="Times New Roman" pitchFamily="18" charset="0"/>
                <a:cs typeface="Times New Roman" pitchFamily="18" charset="0"/>
              </a:rPr>
              <a:t> </a:t>
            </a:r>
            <a:r>
              <a:rPr lang="en-US" dirty="0">
                <a:latin typeface="Arial" charset="0"/>
              </a:rPr>
              <a:t>businesses</a:t>
            </a:r>
            <a:r>
              <a:rPr lang="en-US" dirty="0">
                <a:latin typeface="Times New Roman" pitchFamily="18" charset="0"/>
                <a:cs typeface="Times New Roman" pitchFamily="18" charset="0"/>
              </a:rPr>
              <a:t> </a:t>
            </a:r>
            <a:r>
              <a:rPr lang="en-US" dirty="0">
                <a:latin typeface="Arial" charset="0"/>
              </a:rPr>
              <a:t>have</a:t>
            </a:r>
            <a:r>
              <a:rPr lang="en-US" dirty="0">
                <a:latin typeface="Times New Roman" pitchFamily="18" charset="0"/>
                <a:cs typeface="Times New Roman" pitchFamily="18" charset="0"/>
              </a:rPr>
              <a:t> </a:t>
            </a:r>
            <a:r>
              <a:rPr lang="en-US" dirty="0">
                <a:latin typeface="Arial" charset="0"/>
              </a:rPr>
              <a:t>to respond</a:t>
            </a:r>
            <a:r>
              <a:rPr lang="en-US" dirty="0">
                <a:latin typeface="Times New Roman" pitchFamily="18" charset="0"/>
                <a:cs typeface="Times New Roman" pitchFamily="18" charset="0"/>
              </a:rPr>
              <a:t> </a:t>
            </a:r>
            <a:r>
              <a:rPr lang="en-US" dirty="0">
                <a:latin typeface="Arial" charset="0"/>
              </a:rPr>
              <a:t>to</a:t>
            </a:r>
            <a:r>
              <a:rPr lang="en-US" dirty="0">
                <a:latin typeface="Times New Roman" pitchFamily="18" charset="0"/>
                <a:cs typeface="Times New Roman" pitchFamily="18" charset="0"/>
              </a:rPr>
              <a:t> </a:t>
            </a:r>
            <a:r>
              <a:rPr lang="en-US" dirty="0">
                <a:latin typeface="Arial" charset="0"/>
              </a:rPr>
              <a:t>new</a:t>
            </a:r>
            <a:r>
              <a:rPr lang="en-US" dirty="0">
                <a:latin typeface="Times New Roman" pitchFamily="18" charset="0"/>
                <a:cs typeface="Times New Roman" pitchFamily="18" charset="0"/>
              </a:rPr>
              <a:t> </a:t>
            </a:r>
            <a:r>
              <a:rPr lang="en-US" dirty="0">
                <a:latin typeface="Arial" charset="0"/>
              </a:rPr>
              <a:t>opportunities</a:t>
            </a:r>
            <a:r>
              <a:rPr lang="en-US" dirty="0">
                <a:latin typeface="Times New Roman" pitchFamily="18" charset="0"/>
                <a:cs typeface="Times New Roman" pitchFamily="18" charset="0"/>
              </a:rPr>
              <a:t> </a:t>
            </a:r>
            <a:r>
              <a:rPr lang="en-US" dirty="0">
                <a:latin typeface="Arial" charset="0"/>
              </a:rPr>
              <a:t>and</a:t>
            </a:r>
            <a:r>
              <a:rPr lang="en-US" dirty="0">
                <a:latin typeface="Times New Roman" pitchFamily="18" charset="0"/>
                <a:cs typeface="Times New Roman" pitchFamily="18" charset="0"/>
              </a:rPr>
              <a:t> </a:t>
            </a:r>
            <a:r>
              <a:rPr lang="en-US" dirty="0">
                <a:latin typeface="Arial" charset="0"/>
              </a:rPr>
              <a:t>competition.</a:t>
            </a:r>
          </a:p>
          <a:p>
            <a:pPr marL="755650" lvl="1" algn="just">
              <a:lnSpc>
                <a:spcPts val="1700"/>
              </a:lnSpc>
              <a:spcBef>
                <a:spcPts val="425"/>
              </a:spcBef>
              <a:buFont typeface="Arial" charset="0"/>
              <a:buChar char="–"/>
              <a:tabLst>
                <a:tab pos="355600" algn="l"/>
              </a:tabLst>
            </a:pPr>
            <a:r>
              <a:rPr lang="en-US" sz="1600" dirty="0">
                <a:latin typeface="Arial" charset="0"/>
              </a:rPr>
              <a:t>This</a:t>
            </a:r>
            <a:r>
              <a:rPr lang="en-US" sz="1600" dirty="0">
                <a:latin typeface="Times New Roman" pitchFamily="18" charset="0"/>
                <a:cs typeface="Times New Roman" pitchFamily="18" charset="0"/>
              </a:rPr>
              <a:t>  </a:t>
            </a:r>
            <a:r>
              <a:rPr lang="en-US" sz="1600" dirty="0">
                <a:latin typeface="Arial" charset="0"/>
              </a:rPr>
              <a:t>requires</a:t>
            </a:r>
            <a:r>
              <a:rPr lang="en-US" sz="1600" dirty="0">
                <a:latin typeface="Times New Roman" pitchFamily="18" charset="0"/>
                <a:cs typeface="Times New Roman" pitchFamily="18" charset="0"/>
              </a:rPr>
              <a:t>  </a:t>
            </a:r>
            <a:r>
              <a:rPr lang="en-US" sz="1600" dirty="0">
                <a:latin typeface="Arial" charset="0"/>
              </a:rPr>
              <a:t>software</a:t>
            </a:r>
            <a:r>
              <a:rPr lang="en-US" sz="1600" dirty="0">
                <a:latin typeface="Times New Roman" pitchFamily="18" charset="0"/>
                <a:cs typeface="Times New Roman" pitchFamily="18" charset="0"/>
              </a:rPr>
              <a:t>  </a:t>
            </a:r>
            <a:r>
              <a:rPr lang="en-US" sz="1600" dirty="0">
                <a:latin typeface="Arial" charset="0"/>
              </a:rPr>
              <a:t>rapid</a:t>
            </a:r>
            <a:r>
              <a:rPr lang="en-US" sz="1600" dirty="0">
                <a:latin typeface="Times New Roman" pitchFamily="18" charset="0"/>
                <a:cs typeface="Times New Roman" pitchFamily="18" charset="0"/>
              </a:rPr>
              <a:t>  </a:t>
            </a:r>
            <a:r>
              <a:rPr lang="en-US" sz="1600" dirty="0">
                <a:latin typeface="Arial" charset="0"/>
              </a:rPr>
              <a:t>development</a:t>
            </a:r>
            <a:r>
              <a:rPr lang="en-US" sz="1600" dirty="0">
                <a:latin typeface="Times New Roman" pitchFamily="18" charset="0"/>
                <a:cs typeface="Times New Roman" pitchFamily="18" charset="0"/>
              </a:rPr>
              <a:t>  </a:t>
            </a:r>
            <a:r>
              <a:rPr lang="en-US" sz="1600" dirty="0">
                <a:latin typeface="Arial" charset="0"/>
              </a:rPr>
              <a:t>and</a:t>
            </a:r>
            <a:r>
              <a:rPr lang="en-US" sz="1600" dirty="0">
                <a:latin typeface="Times New Roman" pitchFamily="18" charset="0"/>
                <a:cs typeface="Times New Roman" pitchFamily="18" charset="0"/>
              </a:rPr>
              <a:t>  </a:t>
            </a:r>
            <a:r>
              <a:rPr lang="en-US" sz="1600" dirty="0">
                <a:latin typeface="Arial" charset="0"/>
              </a:rPr>
              <a:t>delivery</a:t>
            </a:r>
            <a:r>
              <a:rPr lang="en-US" sz="1600" dirty="0">
                <a:latin typeface="Times New Roman" pitchFamily="18" charset="0"/>
                <a:cs typeface="Times New Roman" pitchFamily="18" charset="0"/>
              </a:rPr>
              <a:t>  </a:t>
            </a:r>
            <a:r>
              <a:rPr lang="en-US" sz="1600" dirty="0">
                <a:latin typeface="Arial" charset="0"/>
              </a:rPr>
              <a:t>is</a:t>
            </a:r>
            <a:r>
              <a:rPr lang="en-US" sz="1600" dirty="0">
                <a:latin typeface="Times New Roman" pitchFamily="18" charset="0"/>
                <a:cs typeface="Times New Roman" pitchFamily="18" charset="0"/>
              </a:rPr>
              <a:t>  </a:t>
            </a:r>
            <a:r>
              <a:rPr lang="en-US" sz="1600" dirty="0">
                <a:latin typeface="Arial" charset="0"/>
              </a:rPr>
              <a:t>not</a:t>
            </a:r>
            <a:r>
              <a:rPr lang="en-US" sz="1600" dirty="0">
                <a:latin typeface="Times New Roman" pitchFamily="18" charset="0"/>
                <a:cs typeface="Times New Roman" pitchFamily="18" charset="0"/>
              </a:rPr>
              <a:t>  </a:t>
            </a:r>
            <a:r>
              <a:rPr lang="en-US" sz="1600" dirty="0">
                <a:latin typeface="Arial" charset="0"/>
              </a:rPr>
              <a:t>often</a:t>
            </a:r>
            <a:r>
              <a:rPr lang="en-US" sz="1600" dirty="0">
                <a:latin typeface="Times New Roman" pitchFamily="18" charset="0"/>
                <a:cs typeface="Times New Roman" pitchFamily="18" charset="0"/>
              </a:rPr>
              <a:t>  </a:t>
            </a:r>
            <a:r>
              <a:rPr lang="en-US" sz="1600" dirty="0">
                <a:latin typeface="Arial" charset="0"/>
              </a:rPr>
              <a:t>the</a:t>
            </a:r>
            <a:r>
              <a:rPr lang="en-US" sz="1600" dirty="0">
                <a:latin typeface="Times New Roman" pitchFamily="18" charset="0"/>
                <a:cs typeface="Times New Roman" pitchFamily="18" charset="0"/>
              </a:rPr>
              <a:t>  </a:t>
            </a:r>
            <a:r>
              <a:rPr lang="en-US" sz="1600" dirty="0">
                <a:latin typeface="Arial" charset="0"/>
              </a:rPr>
              <a:t>most</a:t>
            </a:r>
            <a:r>
              <a:rPr lang="en-US" sz="1600" dirty="0">
                <a:latin typeface="Times New Roman" pitchFamily="18" charset="0"/>
                <a:cs typeface="Times New Roman" pitchFamily="18" charset="0"/>
              </a:rPr>
              <a:t>  </a:t>
            </a:r>
            <a:r>
              <a:rPr lang="en-US" sz="1600" dirty="0">
                <a:latin typeface="Arial" charset="0"/>
              </a:rPr>
              <a:t>critical</a:t>
            </a:r>
            <a:r>
              <a:rPr lang="en-US" sz="1600" dirty="0">
                <a:latin typeface="Times New Roman" pitchFamily="18" charset="0"/>
                <a:cs typeface="Times New Roman" pitchFamily="18" charset="0"/>
              </a:rPr>
              <a:t> </a:t>
            </a:r>
            <a:r>
              <a:rPr lang="en-US" sz="1600" dirty="0">
                <a:latin typeface="Arial" charset="0"/>
              </a:rPr>
              <a:t>requirement</a:t>
            </a:r>
            <a:r>
              <a:rPr lang="en-US" sz="1600" dirty="0">
                <a:latin typeface="Times New Roman" pitchFamily="18" charset="0"/>
                <a:cs typeface="Times New Roman" pitchFamily="18" charset="0"/>
              </a:rPr>
              <a:t> </a:t>
            </a:r>
            <a:r>
              <a:rPr lang="en-US" sz="1600" dirty="0">
                <a:latin typeface="Arial" charset="0"/>
              </a:rPr>
              <a:t>for</a:t>
            </a:r>
            <a:r>
              <a:rPr lang="en-US" sz="1600" dirty="0">
                <a:latin typeface="Times New Roman" pitchFamily="18" charset="0"/>
                <a:cs typeface="Times New Roman" pitchFamily="18" charset="0"/>
              </a:rPr>
              <a:t> </a:t>
            </a:r>
            <a:r>
              <a:rPr lang="en-US" sz="1600" dirty="0">
                <a:latin typeface="Arial" charset="0"/>
              </a:rPr>
              <a:t>software</a:t>
            </a:r>
            <a:r>
              <a:rPr lang="en-US" sz="1600" dirty="0">
                <a:latin typeface="Times New Roman" pitchFamily="18" charset="0"/>
                <a:cs typeface="Times New Roman" pitchFamily="18" charset="0"/>
              </a:rPr>
              <a:t> </a:t>
            </a:r>
            <a:r>
              <a:rPr lang="en-US" sz="1600" dirty="0">
                <a:latin typeface="Arial" charset="0"/>
              </a:rPr>
              <a:t>systems.</a:t>
            </a:r>
          </a:p>
          <a:p>
            <a:pPr marL="755650" lvl="1" algn="just">
              <a:spcBef>
                <a:spcPts val="50"/>
              </a:spcBef>
              <a:buClr>
                <a:srgbClr val="F2F2F2"/>
              </a:buClr>
              <a:buFont typeface="Arial" charset="0"/>
              <a:buChar char="–"/>
              <a:tabLst>
                <a:tab pos="355600" algn="l"/>
              </a:tabLst>
            </a:pPr>
            <a:endParaRPr lang="en-US" sz="2300" dirty="0">
              <a:latin typeface="Times New Roman" pitchFamily="18" charset="0"/>
              <a:cs typeface="Times New Roman" pitchFamily="18" charset="0"/>
            </a:endParaRPr>
          </a:p>
          <a:p>
            <a:pPr marL="355600" algn="just">
              <a:lnSpc>
                <a:spcPts val="2200"/>
              </a:lnSpc>
              <a:buFont typeface="Arial" charset="0"/>
              <a:buChar char="•"/>
              <a:tabLst>
                <a:tab pos="355600" algn="l"/>
              </a:tabLst>
            </a:pPr>
            <a:r>
              <a:rPr lang="en-US" dirty="0">
                <a:latin typeface="Arial" charset="0"/>
              </a:rPr>
              <a:t>Businesses</a:t>
            </a:r>
            <a:r>
              <a:rPr lang="en-US" dirty="0">
                <a:latin typeface="Times New Roman" pitchFamily="18" charset="0"/>
                <a:cs typeface="Times New Roman" pitchFamily="18" charset="0"/>
              </a:rPr>
              <a:t>	</a:t>
            </a:r>
            <a:r>
              <a:rPr lang="en-US" dirty="0">
                <a:latin typeface="Arial" charset="0"/>
              </a:rPr>
              <a:t>may</a:t>
            </a:r>
            <a:r>
              <a:rPr lang="en-US" dirty="0">
                <a:latin typeface="Times New Roman" pitchFamily="18" charset="0"/>
                <a:cs typeface="Times New Roman" pitchFamily="18" charset="0"/>
              </a:rPr>
              <a:t>	</a:t>
            </a:r>
            <a:r>
              <a:rPr lang="en-US" dirty="0">
                <a:latin typeface="Arial" charset="0"/>
              </a:rPr>
              <a:t>be</a:t>
            </a:r>
            <a:r>
              <a:rPr lang="en-US" dirty="0">
                <a:latin typeface="Times New Roman" pitchFamily="18" charset="0"/>
                <a:cs typeface="Times New Roman" pitchFamily="18" charset="0"/>
              </a:rPr>
              <a:t>	</a:t>
            </a:r>
            <a:r>
              <a:rPr lang="en-US" dirty="0">
                <a:latin typeface="Arial" charset="0"/>
              </a:rPr>
              <a:t>willing</a:t>
            </a:r>
            <a:r>
              <a:rPr lang="en-US" dirty="0">
                <a:latin typeface="Times New Roman" pitchFamily="18" charset="0"/>
                <a:cs typeface="Times New Roman" pitchFamily="18" charset="0"/>
              </a:rPr>
              <a:t>	</a:t>
            </a:r>
            <a:r>
              <a:rPr lang="en-US" dirty="0">
                <a:latin typeface="Arial" charset="0"/>
              </a:rPr>
              <a:t>to</a:t>
            </a:r>
            <a:r>
              <a:rPr lang="en-US" dirty="0">
                <a:latin typeface="Times New Roman" pitchFamily="18" charset="0"/>
                <a:cs typeface="Times New Roman" pitchFamily="18" charset="0"/>
              </a:rPr>
              <a:t>	</a:t>
            </a:r>
            <a:r>
              <a:rPr lang="en-US" dirty="0">
                <a:latin typeface="Arial" charset="0"/>
              </a:rPr>
              <a:t>accept</a:t>
            </a:r>
            <a:r>
              <a:rPr lang="en-US" dirty="0">
                <a:latin typeface="Times New Roman" pitchFamily="18" charset="0"/>
                <a:cs typeface="Times New Roman" pitchFamily="18" charset="0"/>
              </a:rPr>
              <a:t>	</a:t>
            </a:r>
            <a:r>
              <a:rPr lang="en-US" dirty="0">
                <a:latin typeface="Arial" charset="0"/>
              </a:rPr>
              <a:t>lower</a:t>
            </a:r>
            <a:r>
              <a:rPr lang="en-US" dirty="0">
                <a:latin typeface="Times New Roman" pitchFamily="18" charset="0"/>
                <a:cs typeface="Times New Roman" pitchFamily="18" charset="0"/>
              </a:rPr>
              <a:t> </a:t>
            </a:r>
            <a:r>
              <a:rPr lang="en-US" dirty="0">
                <a:latin typeface="Arial" charset="0"/>
              </a:rPr>
              <a:t>quality</a:t>
            </a:r>
            <a:r>
              <a:rPr lang="en-US" dirty="0">
                <a:latin typeface="Times New Roman" pitchFamily="18" charset="0"/>
                <a:cs typeface="Times New Roman" pitchFamily="18" charset="0"/>
              </a:rPr>
              <a:t> </a:t>
            </a:r>
            <a:r>
              <a:rPr lang="en-US" dirty="0">
                <a:latin typeface="Arial" charset="0"/>
              </a:rPr>
              <a:t>software</a:t>
            </a:r>
            <a:r>
              <a:rPr lang="en-US" dirty="0">
                <a:latin typeface="Times New Roman" pitchFamily="18" charset="0"/>
                <a:cs typeface="Times New Roman" pitchFamily="18" charset="0"/>
              </a:rPr>
              <a:t>	</a:t>
            </a:r>
            <a:r>
              <a:rPr lang="en-US" dirty="0">
                <a:latin typeface="Arial" charset="0"/>
              </a:rPr>
              <a:t>if</a:t>
            </a:r>
            <a:r>
              <a:rPr lang="en-US" dirty="0">
                <a:latin typeface="Times New Roman" pitchFamily="18" charset="0"/>
                <a:cs typeface="Times New Roman" pitchFamily="18" charset="0"/>
              </a:rPr>
              <a:t>	</a:t>
            </a:r>
            <a:r>
              <a:rPr lang="en-US" dirty="0">
                <a:latin typeface="Arial" charset="0"/>
              </a:rPr>
              <a:t>rapid</a:t>
            </a:r>
            <a:r>
              <a:rPr lang="en-US" dirty="0">
                <a:latin typeface="Times New Roman" pitchFamily="18" charset="0"/>
                <a:cs typeface="Times New Roman" pitchFamily="18" charset="0"/>
              </a:rPr>
              <a:t> </a:t>
            </a:r>
            <a:r>
              <a:rPr lang="en-US" dirty="0">
                <a:latin typeface="Arial" charset="0"/>
              </a:rPr>
              <a:t>delivery</a:t>
            </a:r>
            <a:r>
              <a:rPr lang="en-US" dirty="0">
                <a:latin typeface="Times New Roman" pitchFamily="18" charset="0"/>
                <a:cs typeface="Times New Roman" pitchFamily="18" charset="0"/>
              </a:rPr>
              <a:t> </a:t>
            </a:r>
            <a:r>
              <a:rPr lang="en-US" dirty="0">
                <a:latin typeface="Arial" charset="0"/>
              </a:rPr>
              <a:t>of</a:t>
            </a:r>
            <a:r>
              <a:rPr lang="en-US" dirty="0">
                <a:latin typeface="Times New Roman" pitchFamily="18" charset="0"/>
                <a:cs typeface="Times New Roman" pitchFamily="18" charset="0"/>
              </a:rPr>
              <a:t> </a:t>
            </a:r>
            <a:r>
              <a:rPr lang="en-US" dirty="0">
                <a:latin typeface="Arial" charset="0"/>
              </a:rPr>
              <a:t>essential</a:t>
            </a:r>
            <a:r>
              <a:rPr lang="en-US" dirty="0">
                <a:latin typeface="Times New Roman" pitchFamily="18" charset="0"/>
                <a:cs typeface="Times New Roman" pitchFamily="18" charset="0"/>
              </a:rPr>
              <a:t> </a:t>
            </a:r>
            <a:r>
              <a:rPr lang="en-US" dirty="0">
                <a:latin typeface="Arial" charset="0"/>
              </a:rPr>
              <a:t>functionality</a:t>
            </a:r>
            <a:r>
              <a:rPr lang="en-US" dirty="0">
                <a:latin typeface="Times New Roman" pitchFamily="18" charset="0"/>
                <a:cs typeface="Times New Roman" pitchFamily="18" charset="0"/>
              </a:rPr>
              <a:t> </a:t>
            </a:r>
            <a:r>
              <a:rPr lang="en-US" dirty="0">
                <a:latin typeface="Arial" charset="0"/>
              </a:rPr>
              <a:t>is</a:t>
            </a:r>
            <a:r>
              <a:rPr lang="en-US" dirty="0">
                <a:latin typeface="Times New Roman" pitchFamily="18" charset="0"/>
                <a:cs typeface="Times New Roman" pitchFamily="18" charset="0"/>
              </a:rPr>
              <a:t> </a:t>
            </a:r>
            <a:r>
              <a:rPr lang="en-US" dirty="0">
                <a:latin typeface="Arial" charset="0"/>
              </a:rPr>
              <a:t>possible.</a:t>
            </a:r>
          </a:p>
          <a:p>
            <a:pPr marL="355600" algn="just">
              <a:spcBef>
                <a:spcPts val="25"/>
              </a:spcBef>
              <a:buClr>
                <a:srgbClr val="F2F2F2"/>
              </a:buClr>
              <a:buFont typeface="Arial" charset="0"/>
              <a:buChar char="•"/>
              <a:tabLst>
                <a:tab pos="355600" algn="l"/>
              </a:tabLst>
            </a:pPr>
            <a:endParaRPr lang="en-US" sz="2500" dirty="0">
              <a:latin typeface="Times New Roman" pitchFamily="18" charset="0"/>
              <a:cs typeface="Times New Roman" pitchFamily="18" charset="0"/>
            </a:endParaRPr>
          </a:p>
          <a:p>
            <a:pPr marL="355600" algn="just">
              <a:buFont typeface="Arial" charset="0"/>
              <a:buChar char="•"/>
              <a:tabLst>
                <a:tab pos="355600" algn="l"/>
              </a:tabLst>
            </a:pPr>
            <a:r>
              <a:rPr lang="en-US" dirty="0">
                <a:latin typeface="Arial" charset="0"/>
              </a:rPr>
              <a:t>Due</a:t>
            </a:r>
            <a:r>
              <a:rPr lang="en-US" dirty="0">
                <a:latin typeface="Times New Roman" pitchFamily="18" charset="0"/>
                <a:cs typeface="Times New Roman" pitchFamily="18" charset="0"/>
              </a:rPr>
              <a:t> </a:t>
            </a:r>
            <a:r>
              <a:rPr lang="en-US" dirty="0">
                <a:latin typeface="Arial" charset="0"/>
              </a:rPr>
              <a:t>to</a:t>
            </a:r>
            <a:r>
              <a:rPr lang="en-US" dirty="0">
                <a:latin typeface="Times New Roman" pitchFamily="18" charset="0"/>
                <a:cs typeface="Times New Roman" pitchFamily="18" charset="0"/>
              </a:rPr>
              <a:t> </a:t>
            </a:r>
            <a:r>
              <a:rPr lang="en-US" dirty="0">
                <a:latin typeface="Arial" charset="0"/>
              </a:rPr>
              <a:t>the</a:t>
            </a:r>
            <a:r>
              <a:rPr lang="en-US" dirty="0">
                <a:latin typeface="Times New Roman" pitchFamily="18" charset="0"/>
                <a:cs typeface="Times New Roman" pitchFamily="18" charset="0"/>
              </a:rPr>
              <a:t> </a:t>
            </a:r>
            <a:r>
              <a:rPr lang="en-US" dirty="0">
                <a:latin typeface="Arial" charset="0"/>
              </a:rPr>
              <a:t>changing</a:t>
            </a:r>
            <a:r>
              <a:rPr lang="en-US" dirty="0">
                <a:latin typeface="Times New Roman" pitchFamily="18" charset="0"/>
                <a:cs typeface="Times New Roman" pitchFamily="18" charset="0"/>
              </a:rPr>
              <a:t> </a:t>
            </a:r>
            <a:r>
              <a:rPr lang="en-US" dirty="0">
                <a:latin typeface="Arial" charset="0"/>
              </a:rPr>
              <a:t>environment</a:t>
            </a:r>
          </a:p>
          <a:p>
            <a:pPr marL="755650" lvl="1" algn="just">
              <a:lnSpc>
                <a:spcPts val="2213"/>
              </a:lnSpc>
              <a:spcBef>
                <a:spcPts val="525"/>
              </a:spcBef>
              <a:buSzPct val="80000"/>
              <a:buFont typeface="Arial" charset="0"/>
              <a:buChar char="–"/>
              <a:tabLst>
                <a:tab pos="355600" algn="l"/>
              </a:tabLst>
            </a:pPr>
            <a:r>
              <a:rPr lang="en-US" dirty="0">
                <a:latin typeface="Arial" charset="0"/>
              </a:rPr>
              <a:t>it</a:t>
            </a:r>
            <a:r>
              <a:rPr lang="en-US" dirty="0">
                <a:latin typeface="Times New Roman" pitchFamily="18" charset="0"/>
                <a:cs typeface="Times New Roman" pitchFamily="18" charset="0"/>
              </a:rPr>
              <a:t>  </a:t>
            </a:r>
            <a:r>
              <a:rPr lang="en-US" dirty="0">
                <a:latin typeface="Arial" charset="0"/>
              </a:rPr>
              <a:t>is</a:t>
            </a:r>
            <a:r>
              <a:rPr lang="en-US" dirty="0">
                <a:latin typeface="Times New Roman" pitchFamily="18" charset="0"/>
                <a:cs typeface="Times New Roman" pitchFamily="18" charset="0"/>
              </a:rPr>
              <a:t>  </a:t>
            </a:r>
            <a:r>
              <a:rPr lang="en-US" dirty="0">
                <a:latin typeface="Arial" charset="0"/>
              </a:rPr>
              <a:t>often</a:t>
            </a:r>
            <a:r>
              <a:rPr lang="en-US" dirty="0">
                <a:latin typeface="Times New Roman" pitchFamily="18" charset="0"/>
                <a:cs typeface="Times New Roman" pitchFamily="18" charset="0"/>
              </a:rPr>
              <a:t>  </a:t>
            </a:r>
            <a:r>
              <a:rPr lang="en-US" dirty="0">
                <a:latin typeface="Arial" charset="0"/>
              </a:rPr>
              <a:t>impossible</a:t>
            </a:r>
            <a:r>
              <a:rPr lang="en-US" dirty="0">
                <a:latin typeface="Times New Roman" pitchFamily="18" charset="0"/>
                <a:cs typeface="Times New Roman" pitchFamily="18" charset="0"/>
              </a:rPr>
              <a:t>  </a:t>
            </a:r>
            <a:r>
              <a:rPr lang="en-US" dirty="0">
                <a:latin typeface="Arial" charset="0"/>
              </a:rPr>
              <a:t>to</a:t>
            </a:r>
            <a:r>
              <a:rPr lang="en-US" dirty="0">
                <a:latin typeface="Times New Roman" pitchFamily="18" charset="0"/>
                <a:cs typeface="Times New Roman" pitchFamily="18" charset="0"/>
              </a:rPr>
              <a:t>  </a:t>
            </a:r>
            <a:r>
              <a:rPr lang="en-US" dirty="0">
                <a:latin typeface="Arial" charset="0"/>
              </a:rPr>
              <a:t>arrive</a:t>
            </a:r>
            <a:r>
              <a:rPr lang="en-US" dirty="0">
                <a:latin typeface="Times New Roman" pitchFamily="18" charset="0"/>
                <a:cs typeface="Times New Roman" pitchFamily="18" charset="0"/>
              </a:rPr>
              <a:t>  </a:t>
            </a:r>
            <a:r>
              <a:rPr lang="en-US" dirty="0">
                <a:latin typeface="Arial" charset="0"/>
              </a:rPr>
              <a:t>at</a:t>
            </a:r>
            <a:r>
              <a:rPr lang="en-US" dirty="0">
                <a:latin typeface="Times New Roman" pitchFamily="18" charset="0"/>
                <a:cs typeface="Times New Roman" pitchFamily="18" charset="0"/>
              </a:rPr>
              <a:t>  </a:t>
            </a:r>
            <a:r>
              <a:rPr lang="en-US" dirty="0">
                <a:latin typeface="Arial" charset="0"/>
              </a:rPr>
              <a:t>a</a:t>
            </a:r>
            <a:r>
              <a:rPr lang="en-US" dirty="0">
                <a:latin typeface="Times New Roman" pitchFamily="18" charset="0"/>
                <a:cs typeface="Times New Roman" pitchFamily="18" charset="0"/>
              </a:rPr>
              <a:t>  </a:t>
            </a:r>
            <a:r>
              <a:rPr lang="en-US" dirty="0">
                <a:latin typeface="Arial" charset="0"/>
              </a:rPr>
              <a:t>stable,</a:t>
            </a:r>
            <a:r>
              <a:rPr lang="en-US" dirty="0">
                <a:latin typeface="Times New Roman" pitchFamily="18" charset="0"/>
                <a:cs typeface="Times New Roman" pitchFamily="18" charset="0"/>
              </a:rPr>
              <a:t>  </a:t>
            </a:r>
            <a:r>
              <a:rPr lang="en-US" dirty="0">
                <a:latin typeface="Arial" charset="0"/>
              </a:rPr>
              <a:t>consistent</a:t>
            </a:r>
            <a:r>
              <a:rPr lang="en-US" dirty="0">
                <a:latin typeface="Times New Roman" pitchFamily="18" charset="0"/>
                <a:cs typeface="Times New Roman" pitchFamily="18" charset="0"/>
              </a:rPr>
              <a:t>  </a:t>
            </a:r>
            <a:r>
              <a:rPr lang="en-US" dirty="0">
                <a:latin typeface="Arial" charset="0"/>
              </a:rPr>
              <a:t>set</a:t>
            </a:r>
            <a:r>
              <a:rPr lang="en-US" dirty="0">
                <a:latin typeface="Times New Roman" pitchFamily="18" charset="0"/>
                <a:cs typeface="Times New Roman" pitchFamily="18" charset="0"/>
              </a:rPr>
              <a:t>  </a:t>
            </a:r>
            <a:r>
              <a:rPr lang="en-US" dirty="0">
                <a:latin typeface="Arial" charset="0"/>
              </a:rPr>
              <a:t>of</a:t>
            </a:r>
            <a:r>
              <a:rPr lang="en-US" dirty="0">
                <a:latin typeface="Times New Roman" pitchFamily="18" charset="0"/>
                <a:cs typeface="Times New Roman" pitchFamily="18" charset="0"/>
              </a:rPr>
              <a:t>  </a:t>
            </a:r>
            <a:r>
              <a:rPr lang="en-US" dirty="0">
                <a:latin typeface="Arial" charset="0"/>
              </a:rPr>
              <a:t>system</a:t>
            </a:r>
            <a:r>
              <a:rPr lang="en-US" dirty="0">
                <a:latin typeface="Times New Roman" pitchFamily="18" charset="0"/>
                <a:cs typeface="Times New Roman" pitchFamily="18" charset="0"/>
              </a:rPr>
              <a:t> </a:t>
            </a:r>
            <a:r>
              <a:rPr lang="en-US" dirty="0">
                <a:latin typeface="Arial" charset="0"/>
              </a:rPr>
              <a:t>requirements.</a:t>
            </a:r>
          </a:p>
          <a:p>
            <a:pPr marL="1155700" lvl="2" algn="just">
              <a:spcBef>
                <a:spcPts val="163"/>
              </a:spcBef>
              <a:buFont typeface="Arial" charset="0"/>
              <a:buChar char="•"/>
              <a:tabLst>
                <a:tab pos="355600" algn="l"/>
              </a:tabLst>
            </a:pPr>
            <a:r>
              <a:rPr lang="en-US" sz="1600" dirty="0">
                <a:latin typeface="Arial" charset="0"/>
              </a:rPr>
              <a:t>A</a:t>
            </a:r>
            <a:r>
              <a:rPr lang="en-US" sz="1600" dirty="0">
                <a:latin typeface="Times New Roman" pitchFamily="18" charset="0"/>
                <a:cs typeface="Times New Roman" pitchFamily="18" charset="0"/>
              </a:rPr>
              <a:t> </a:t>
            </a:r>
            <a:r>
              <a:rPr lang="en-US" sz="1600" dirty="0">
                <a:latin typeface="Arial" charset="0"/>
              </a:rPr>
              <a:t>waterfall</a:t>
            </a:r>
            <a:r>
              <a:rPr lang="en-US" sz="1600" dirty="0">
                <a:latin typeface="Times New Roman" pitchFamily="18" charset="0"/>
                <a:cs typeface="Times New Roman" pitchFamily="18" charset="0"/>
              </a:rPr>
              <a:t> </a:t>
            </a:r>
            <a:r>
              <a:rPr lang="en-US" sz="1600" dirty="0">
                <a:latin typeface="Arial" charset="0"/>
              </a:rPr>
              <a:t>model</a:t>
            </a:r>
            <a:r>
              <a:rPr lang="en-US" sz="1600" dirty="0">
                <a:latin typeface="Times New Roman" pitchFamily="18" charset="0"/>
                <a:cs typeface="Times New Roman" pitchFamily="18" charset="0"/>
              </a:rPr>
              <a:t> </a:t>
            </a:r>
            <a:r>
              <a:rPr lang="en-US" sz="1600" dirty="0">
                <a:latin typeface="Arial" charset="0"/>
              </a:rPr>
              <a:t>of</a:t>
            </a:r>
            <a:r>
              <a:rPr lang="en-US" sz="1600" dirty="0">
                <a:latin typeface="Times New Roman" pitchFamily="18" charset="0"/>
                <a:cs typeface="Times New Roman" pitchFamily="18" charset="0"/>
              </a:rPr>
              <a:t> </a:t>
            </a:r>
            <a:r>
              <a:rPr lang="en-US" sz="1600" dirty="0">
                <a:latin typeface="Arial" charset="0"/>
              </a:rPr>
              <a:t>development</a:t>
            </a:r>
            <a:r>
              <a:rPr lang="en-US" sz="1600" dirty="0">
                <a:latin typeface="Times New Roman" pitchFamily="18" charset="0"/>
                <a:cs typeface="Times New Roman" pitchFamily="18" charset="0"/>
              </a:rPr>
              <a:t> </a:t>
            </a:r>
            <a:r>
              <a:rPr lang="en-US" sz="1600" dirty="0">
                <a:latin typeface="Arial" charset="0"/>
              </a:rPr>
              <a:t>is</a:t>
            </a:r>
            <a:r>
              <a:rPr lang="en-US" sz="1600" dirty="0">
                <a:latin typeface="Times New Roman" pitchFamily="18" charset="0"/>
                <a:cs typeface="Times New Roman" pitchFamily="18" charset="0"/>
              </a:rPr>
              <a:t> </a:t>
            </a:r>
            <a:r>
              <a:rPr lang="en-US" sz="1600" dirty="0">
                <a:latin typeface="Arial" charset="0"/>
              </a:rPr>
              <a:t>impractical</a:t>
            </a:r>
          </a:p>
          <a:p>
            <a:pPr marL="1155700" lvl="2" algn="just">
              <a:lnSpc>
                <a:spcPts val="1800"/>
              </a:lnSpc>
              <a:spcBef>
                <a:spcPts val="250"/>
              </a:spcBef>
              <a:buFont typeface="Arial" charset="0"/>
              <a:buChar char="•"/>
              <a:tabLst>
                <a:tab pos="355600" algn="l"/>
              </a:tabLst>
            </a:pPr>
            <a:r>
              <a:rPr lang="en-US" sz="1600" dirty="0">
                <a:latin typeface="Arial" charset="0"/>
              </a:rPr>
              <a:t>An</a:t>
            </a:r>
            <a:r>
              <a:rPr lang="en-US" sz="1600" dirty="0">
                <a:latin typeface="Times New Roman" pitchFamily="18" charset="0"/>
                <a:cs typeface="Times New Roman" pitchFamily="18" charset="0"/>
              </a:rPr>
              <a:t>  </a:t>
            </a:r>
            <a:r>
              <a:rPr lang="en-US" sz="1600" dirty="0">
                <a:latin typeface="Arial" charset="0"/>
              </a:rPr>
              <a:t>approach</a:t>
            </a:r>
            <a:r>
              <a:rPr lang="en-US" sz="1600" dirty="0">
                <a:latin typeface="Times New Roman" pitchFamily="18" charset="0"/>
                <a:cs typeface="Times New Roman" pitchFamily="18" charset="0"/>
              </a:rPr>
              <a:t>  </a:t>
            </a:r>
            <a:r>
              <a:rPr lang="en-US" sz="1600" dirty="0">
                <a:latin typeface="Arial" charset="0"/>
              </a:rPr>
              <a:t>to</a:t>
            </a:r>
            <a:r>
              <a:rPr lang="en-US" sz="1600" dirty="0">
                <a:latin typeface="Times New Roman" pitchFamily="18" charset="0"/>
                <a:cs typeface="Times New Roman" pitchFamily="18" charset="0"/>
              </a:rPr>
              <a:t>  </a:t>
            </a:r>
            <a:r>
              <a:rPr lang="en-US" sz="1600" dirty="0">
                <a:latin typeface="Arial" charset="0"/>
              </a:rPr>
              <a:t>development</a:t>
            </a:r>
            <a:r>
              <a:rPr lang="en-US" sz="1600" dirty="0">
                <a:latin typeface="Times New Roman" pitchFamily="18" charset="0"/>
                <a:cs typeface="Times New Roman" pitchFamily="18" charset="0"/>
              </a:rPr>
              <a:t>  </a:t>
            </a:r>
            <a:r>
              <a:rPr lang="en-US" sz="1600" dirty="0">
                <a:latin typeface="Arial" charset="0"/>
              </a:rPr>
              <a:t>based</a:t>
            </a:r>
            <a:r>
              <a:rPr lang="en-US" sz="1600" dirty="0">
                <a:latin typeface="Times New Roman" pitchFamily="18" charset="0"/>
                <a:cs typeface="Times New Roman" pitchFamily="18" charset="0"/>
              </a:rPr>
              <a:t>  </a:t>
            </a:r>
            <a:r>
              <a:rPr lang="en-US" sz="1600" dirty="0">
                <a:latin typeface="Arial" charset="0"/>
              </a:rPr>
              <a:t>on</a:t>
            </a:r>
            <a:r>
              <a:rPr lang="en-US" sz="1600" dirty="0">
                <a:latin typeface="Times New Roman" pitchFamily="18" charset="0"/>
                <a:cs typeface="Times New Roman" pitchFamily="18" charset="0"/>
              </a:rPr>
              <a:t>  </a:t>
            </a:r>
            <a:r>
              <a:rPr lang="en-US" sz="1600" dirty="0">
                <a:latin typeface="Arial" charset="0"/>
              </a:rPr>
              <a:t>iterative</a:t>
            </a:r>
            <a:r>
              <a:rPr lang="en-US" sz="1600" dirty="0">
                <a:latin typeface="Times New Roman" pitchFamily="18" charset="0"/>
                <a:cs typeface="Times New Roman" pitchFamily="18" charset="0"/>
              </a:rPr>
              <a:t>  </a:t>
            </a:r>
            <a:r>
              <a:rPr lang="en-US" sz="1600" dirty="0">
                <a:latin typeface="Arial" charset="0"/>
              </a:rPr>
              <a:t>specification</a:t>
            </a:r>
            <a:r>
              <a:rPr lang="en-US" sz="1600" dirty="0">
                <a:latin typeface="Times New Roman" pitchFamily="18" charset="0"/>
                <a:cs typeface="Times New Roman" pitchFamily="18" charset="0"/>
              </a:rPr>
              <a:t>  </a:t>
            </a:r>
            <a:r>
              <a:rPr lang="en-US" sz="1600" dirty="0">
                <a:latin typeface="Arial" charset="0"/>
              </a:rPr>
              <a:t>and</a:t>
            </a:r>
            <a:r>
              <a:rPr lang="en-US" sz="1600" dirty="0">
                <a:latin typeface="Times New Roman" pitchFamily="18" charset="0"/>
                <a:cs typeface="Times New Roman" pitchFamily="18" charset="0"/>
              </a:rPr>
              <a:t>  </a:t>
            </a:r>
            <a:r>
              <a:rPr lang="en-US" sz="1600" dirty="0">
                <a:latin typeface="Arial" charset="0"/>
              </a:rPr>
              <a:t>delivery</a:t>
            </a:r>
            <a:r>
              <a:rPr lang="en-US" sz="1600" dirty="0">
                <a:latin typeface="Times New Roman" pitchFamily="18" charset="0"/>
                <a:cs typeface="Times New Roman" pitchFamily="18" charset="0"/>
              </a:rPr>
              <a:t>  </a:t>
            </a:r>
            <a:r>
              <a:rPr lang="en-US" sz="1600" dirty="0">
                <a:latin typeface="Arial" charset="0"/>
              </a:rPr>
              <a:t>is</a:t>
            </a:r>
            <a:r>
              <a:rPr lang="en-US" sz="1600" dirty="0">
                <a:latin typeface="Times New Roman" pitchFamily="18" charset="0"/>
                <a:cs typeface="Times New Roman" pitchFamily="18" charset="0"/>
              </a:rPr>
              <a:t>  </a:t>
            </a:r>
            <a:r>
              <a:rPr lang="en-US" sz="1600" dirty="0">
                <a:latin typeface="Arial" charset="0"/>
              </a:rPr>
              <a:t>the</a:t>
            </a:r>
            <a:r>
              <a:rPr lang="en-US" sz="1600" dirty="0">
                <a:latin typeface="Times New Roman" pitchFamily="18" charset="0"/>
                <a:cs typeface="Times New Roman" pitchFamily="18" charset="0"/>
              </a:rPr>
              <a:t> </a:t>
            </a:r>
            <a:r>
              <a:rPr lang="en-US" sz="1600" dirty="0">
                <a:latin typeface="Arial" charset="0"/>
              </a:rPr>
              <a:t>only</a:t>
            </a:r>
            <a:r>
              <a:rPr lang="en-US" sz="1600" dirty="0">
                <a:latin typeface="Times New Roman" pitchFamily="18" charset="0"/>
                <a:cs typeface="Times New Roman" pitchFamily="18" charset="0"/>
              </a:rPr>
              <a:t> </a:t>
            </a:r>
            <a:r>
              <a:rPr lang="en-US" sz="1600" dirty="0">
                <a:latin typeface="Arial" charset="0"/>
              </a:rPr>
              <a:t>way</a:t>
            </a:r>
            <a:r>
              <a:rPr lang="en-US" sz="1600" dirty="0">
                <a:latin typeface="Times New Roman" pitchFamily="18" charset="0"/>
                <a:cs typeface="Times New Roman" pitchFamily="18" charset="0"/>
              </a:rPr>
              <a:t> </a:t>
            </a:r>
            <a:r>
              <a:rPr lang="en-US" sz="1600" dirty="0">
                <a:latin typeface="Arial" charset="0"/>
              </a:rPr>
              <a:t>to</a:t>
            </a:r>
            <a:r>
              <a:rPr lang="en-US" sz="1600" dirty="0">
                <a:latin typeface="Times New Roman" pitchFamily="18" charset="0"/>
                <a:cs typeface="Times New Roman" pitchFamily="18" charset="0"/>
              </a:rPr>
              <a:t> </a:t>
            </a:r>
            <a:r>
              <a:rPr lang="en-US" sz="1600" dirty="0">
                <a:latin typeface="Arial" charset="0"/>
              </a:rPr>
              <a:t>deliver</a:t>
            </a:r>
            <a:r>
              <a:rPr lang="en-US" sz="1600" dirty="0">
                <a:latin typeface="Times New Roman" pitchFamily="18" charset="0"/>
                <a:cs typeface="Times New Roman" pitchFamily="18" charset="0"/>
              </a:rPr>
              <a:t> </a:t>
            </a:r>
            <a:r>
              <a:rPr lang="en-US" sz="1600" dirty="0">
                <a:latin typeface="Arial" charset="0"/>
              </a:rPr>
              <a:t>software</a:t>
            </a:r>
            <a:r>
              <a:rPr lang="en-US" sz="1600" dirty="0">
                <a:latin typeface="Times New Roman" pitchFamily="18" charset="0"/>
                <a:cs typeface="Times New Roman" pitchFamily="18" charset="0"/>
              </a:rPr>
              <a:t> </a:t>
            </a:r>
            <a:r>
              <a:rPr lang="en-US" sz="1600" dirty="0">
                <a:latin typeface="Arial" charset="0"/>
              </a:rPr>
              <a:t>quickly.</a:t>
            </a:r>
          </a:p>
        </p:txBody>
      </p:sp>
    </p:spTree>
    <p:extLst>
      <p:ext uri="{BB962C8B-B14F-4D97-AF65-F5344CB8AC3E}">
        <p14:creationId xmlns:p14="http://schemas.microsoft.com/office/powerpoint/2010/main" val="1611113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07869"/>
          </a:xfrm>
        </p:spPr>
        <p:txBody>
          <a:bodyPr/>
          <a:lstStyle/>
          <a:p>
            <a:r>
              <a:rPr lang="en-US" b="1" dirty="0"/>
              <a:t>Practices of XP</a:t>
            </a:r>
          </a:p>
        </p:txBody>
      </p:sp>
      <p:sp>
        <p:nvSpPr>
          <p:cNvPr id="3" name="Content Placeholder 2"/>
          <p:cNvSpPr>
            <a:spLocks noGrp="1"/>
          </p:cNvSpPr>
          <p:nvPr>
            <p:ph idx="1"/>
          </p:nvPr>
        </p:nvSpPr>
        <p:spPr>
          <a:xfrm>
            <a:off x="949572" y="1607216"/>
            <a:ext cx="6886970" cy="5348614"/>
          </a:xfrm>
        </p:spPr>
        <p:txBody>
          <a:bodyPr>
            <a:normAutofit/>
          </a:bodyPr>
          <a:lstStyle/>
          <a:p>
            <a:pPr marL="0" indent="0" fontAlgn="base">
              <a:buNone/>
            </a:pPr>
            <a:r>
              <a:rPr lang="en-US" b="1" dirty="0"/>
              <a:t>1) Code Review:</a:t>
            </a:r>
            <a:r>
              <a:rPr lang="en-US" dirty="0"/>
              <a:t> </a:t>
            </a:r>
          </a:p>
          <a:p>
            <a:pPr fontAlgn="base"/>
            <a:r>
              <a:rPr lang="en-US" dirty="0"/>
              <a:t>Code review detects and corrects errors efficiently. It suggests pair programming as coding and reviewing of written code carried out by a pair of programmers who switch their works between them every hour.</a:t>
            </a:r>
          </a:p>
          <a:p>
            <a:pPr marL="0" indent="0" fontAlgn="base">
              <a:buNone/>
            </a:pPr>
            <a:r>
              <a:rPr lang="en-US" b="1" dirty="0"/>
              <a:t>2) Simple Design</a:t>
            </a:r>
          </a:p>
          <a:p>
            <a:pPr fontAlgn="base"/>
            <a:r>
              <a:rPr lang="en-US" dirty="0"/>
              <a:t>Simplicity makes it easier to develop good quality code as well as to test and debug it. </a:t>
            </a:r>
          </a:p>
          <a:p>
            <a:pPr>
              <a:spcBef>
                <a:spcPts val="0"/>
              </a:spcBef>
            </a:pPr>
            <a:r>
              <a:rPr lang="en-US" dirty="0"/>
              <a:t>Enough to meet customer requirements</a:t>
            </a:r>
          </a:p>
          <a:p>
            <a:pPr>
              <a:spcBef>
                <a:spcPts val="0"/>
              </a:spcBef>
            </a:pPr>
            <a:r>
              <a:rPr lang="en-US" dirty="0"/>
              <a:t>No duplicate Functionality</a:t>
            </a:r>
          </a:p>
          <a:p>
            <a:pPr>
              <a:spcBef>
                <a:spcPts val="0"/>
              </a:spcBef>
            </a:pPr>
            <a:r>
              <a:rPr lang="en-US" dirty="0"/>
              <a:t>Fewest possible classes and methods</a:t>
            </a:r>
          </a:p>
          <a:p>
            <a:pPr>
              <a:spcBef>
                <a:spcPts val="0"/>
              </a:spcBef>
            </a:pPr>
            <a:r>
              <a:rPr lang="en-US" dirty="0"/>
              <a:t>Simple the design is, more easy to adapt change</a:t>
            </a:r>
          </a:p>
          <a:p>
            <a:pPr>
              <a:spcBef>
                <a:spcPts val="0"/>
              </a:spcBef>
            </a:pPr>
            <a:endParaRPr lang="en-US" dirty="0"/>
          </a:p>
          <a:p>
            <a:pPr fontAlgn="base"/>
            <a:endParaRPr lang="en-US" dirty="0"/>
          </a:p>
        </p:txBody>
      </p:sp>
      <p:sp>
        <p:nvSpPr>
          <p:cNvPr id="5" name="object 2">
            <a:extLst>
              <a:ext uri="{FF2B5EF4-FFF2-40B4-BE49-F238E27FC236}">
                <a16:creationId xmlns:a16="http://schemas.microsoft.com/office/drawing/2014/main" id="{A194BBFD-2273-42BB-8B76-CE37BE5C816F}"/>
              </a:ext>
            </a:extLst>
          </p:cNvPr>
          <p:cNvSpPr>
            <a:spLocks noChangeArrowheads="1"/>
          </p:cNvSpPr>
          <p:nvPr/>
        </p:nvSpPr>
        <p:spPr bwMode="auto">
          <a:xfrm>
            <a:off x="7999096" y="2477330"/>
            <a:ext cx="3949071" cy="3608387"/>
          </a:xfrm>
          <a:prstGeom prst="rect">
            <a:avLst/>
          </a:prstGeom>
          <a:blipFill dpi="0" rotWithShape="1">
            <a:blip r:embed="rId3" cstate="print"/>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3314584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07869"/>
          </a:xfrm>
        </p:spPr>
        <p:txBody>
          <a:bodyPr/>
          <a:lstStyle/>
          <a:p>
            <a:r>
              <a:rPr lang="en-US" b="1" dirty="0"/>
              <a:t>Practices of XP</a:t>
            </a:r>
          </a:p>
        </p:txBody>
      </p:sp>
      <p:sp>
        <p:nvSpPr>
          <p:cNvPr id="3" name="Content Placeholder 2"/>
          <p:cNvSpPr>
            <a:spLocks noGrp="1"/>
          </p:cNvSpPr>
          <p:nvPr>
            <p:ph idx="1"/>
          </p:nvPr>
        </p:nvSpPr>
        <p:spPr>
          <a:xfrm>
            <a:off x="1431682" y="1449238"/>
            <a:ext cx="10075956" cy="5408762"/>
          </a:xfrm>
        </p:spPr>
        <p:txBody>
          <a:bodyPr>
            <a:normAutofit lnSpcReduction="10000"/>
          </a:bodyPr>
          <a:lstStyle/>
          <a:p>
            <a:pPr marL="0" indent="0">
              <a:buNone/>
            </a:pPr>
            <a:r>
              <a:rPr lang="en-US" b="1" dirty="0"/>
              <a:t>3- Code Refactoring</a:t>
            </a:r>
          </a:p>
          <a:p>
            <a:r>
              <a:rPr lang="en-US" dirty="0"/>
              <a:t>To deliver business value with well-designed software in every short iteration, XP teams also use refactoring. The goal of this technique is to continuously improve code. Refactoring is about removing redundancy, eliminating unnecessary functions, increasing code coherency, and at the same time decoupling elements. </a:t>
            </a:r>
            <a:r>
              <a:rPr lang="en-US" i="1" dirty="0"/>
              <a:t>Keep your code clean and simple, so you can easily understand and modify it when required</a:t>
            </a:r>
            <a:r>
              <a:rPr lang="en-US" dirty="0"/>
              <a:t> would be the advice of any XP team member.</a:t>
            </a:r>
          </a:p>
          <a:p>
            <a:pPr marL="0" indent="0">
              <a:buNone/>
            </a:pPr>
            <a:r>
              <a:rPr lang="en-US" b="1" dirty="0"/>
              <a:t>4- Continuous Integration</a:t>
            </a:r>
          </a:p>
          <a:p>
            <a:r>
              <a:rPr lang="en-US" dirty="0"/>
              <a:t>Developers always keep the system fully integrated. Extreme programming suggests that the developers should achieve continuous integration by building and performing integration testing several times a day.</a:t>
            </a:r>
          </a:p>
          <a:p>
            <a:pPr marL="0" indent="0">
              <a:buNone/>
            </a:pPr>
            <a:r>
              <a:rPr lang="en-US" b="1" dirty="0"/>
              <a:t>5- Small Releases</a:t>
            </a:r>
          </a:p>
          <a:p>
            <a:r>
              <a:rPr lang="en-US" dirty="0"/>
              <a:t>This practice suggests releasing the first version quickly and further developing the product by making small and incremental updates. Small releases allow developers to frequently receive feedback, detect bugs early, and monitor how the product works in production. </a:t>
            </a:r>
          </a:p>
        </p:txBody>
      </p:sp>
    </p:spTree>
    <p:extLst>
      <p:ext uri="{BB962C8B-B14F-4D97-AF65-F5344CB8AC3E}">
        <p14:creationId xmlns:p14="http://schemas.microsoft.com/office/powerpoint/2010/main" val="4106358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07869"/>
          </a:xfrm>
        </p:spPr>
        <p:txBody>
          <a:bodyPr/>
          <a:lstStyle/>
          <a:p>
            <a:r>
              <a:rPr lang="en-US" b="1" dirty="0"/>
              <a:t>Practices of XP</a:t>
            </a:r>
          </a:p>
        </p:txBody>
      </p:sp>
      <p:sp>
        <p:nvSpPr>
          <p:cNvPr id="3" name="Content Placeholder 2"/>
          <p:cNvSpPr>
            <a:spLocks noGrp="1"/>
          </p:cNvSpPr>
          <p:nvPr>
            <p:ph idx="1"/>
          </p:nvPr>
        </p:nvSpPr>
        <p:spPr>
          <a:xfrm>
            <a:off x="1371600" y="1530534"/>
            <a:ext cx="8839200" cy="1634828"/>
          </a:xfrm>
        </p:spPr>
        <p:txBody>
          <a:bodyPr>
            <a:normAutofit/>
          </a:bodyPr>
          <a:lstStyle/>
          <a:p>
            <a:pPr marL="0" indent="0" fontAlgn="base">
              <a:buNone/>
            </a:pPr>
            <a:r>
              <a:rPr lang="en-US" b="1" dirty="0"/>
              <a:t>6- Incremental development: </a:t>
            </a:r>
          </a:p>
          <a:p>
            <a:pPr fontAlgn="base"/>
            <a:r>
              <a:rPr lang="en-US" dirty="0"/>
              <a:t>Incremental development is very good because customer feedback is gained and based on this development team come up with new increments every few days after each iteration.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355" y="3165362"/>
            <a:ext cx="8933342" cy="3692638"/>
          </a:xfrm>
          <a:prstGeom prst="rect">
            <a:avLst/>
          </a:prstGeom>
        </p:spPr>
      </p:pic>
    </p:spTree>
    <p:extLst>
      <p:ext uri="{BB962C8B-B14F-4D97-AF65-F5344CB8AC3E}">
        <p14:creationId xmlns:p14="http://schemas.microsoft.com/office/powerpoint/2010/main" val="1840681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131" y="147181"/>
            <a:ext cx="9601200" cy="907869"/>
          </a:xfrm>
        </p:spPr>
        <p:txBody>
          <a:bodyPr/>
          <a:lstStyle/>
          <a:p>
            <a:r>
              <a:rPr lang="en-US" b="1" dirty="0"/>
              <a:t>Practices of XP</a:t>
            </a:r>
          </a:p>
        </p:txBody>
      </p:sp>
      <p:sp>
        <p:nvSpPr>
          <p:cNvPr id="3" name="Content Placeholder 2"/>
          <p:cNvSpPr>
            <a:spLocks noGrp="1"/>
          </p:cNvSpPr>
          <p:nvPr>
            <p:ph idx="1"/>
          </p:nvPr>
        </p:nvSpPr>
        <p:spPr>
          <a:xfrm>
            <a:off x="1281369" y="860515"/>
            <a:ext cx="7223804" cy="5850304"/>
          </a:xfrm>
        </p:spPr>
        <p:txBody>
          <a:bodyPr>
            <a:normAutofit lnSpcReduction="10000"/>
          </a:bodyPr>
          <a:lstStyle/>
          <a:p>
            <a:pPr marL="0" indent="0">
              <a:buNone/>
            </a:pPr>
            <a:r>
              <a:rPr lang="en-US" b="1" dirty="0"/>
              <a:t>7- Test-Driven Development</a:t>
            </a:r>
          </a:p>
          <a:p>
            <a:pPr fontAlgn="base"/>
            <a:r>
              <a:rPr lang="en-US" dirty="0"/>
              <a:t>XP teams practice test-driven development technique (TTD) that entails writing an automated unit test before the code itself. According to this approach, every piece of code must pass the test to be released. XP suggests test-driven development (TDD) to continually write and execute test cases. In the TDD approach test cases are written even before any code is written.</a:t>
            </a:r>
          </a:p>
          <a:p>
            <a:pPr marL="0" indent="0">
              <a:buNone/>
            </a:pPr>
            <a:r>
              <a:rPr lang="en-US" b="1" dirty="0"/>
              <a:t>8- On-site Customer</a:t>
            </a:r>
          </a:p>
          <a:p>
            <a:r>
              <a:rPr lang="en-US" dirty="0"/>
              <a:t>According to XP, the end customer should fully participate in development. The customer should be present all the time to answer team questions, set priorities, and resolve disputes, if necessary.</a:t>
            </a:r>
          </a:p>
          <a:p>
            <a:pPr marL="0" indent="0">
              <a:buNone/>
            </a:pPr>
            <a:r>
              <a:rPr lang="en-US" b="1" dirty="0"/>
              <a:t>9- Pair Programming</a:t>
            </a:r>
          </a:p>
          <a:p>
            <a:r>
              <a:rPr lang="en-US" dirty="0"/>
              <a:t>This practice requires two programmers to work jointly on the same code. While the first developer focuses on writing, the other one reviews code, suggests improvements, and fixes mistakes along the way. Such teamwork results in high-quality software faster</a:t>
            </a:r>
          </a:p>
        </p:txBody>
      </p:sp>
      <p:sp>
        <p:nvSpPr>
          <p:cNvPr id="4" name="object 3">
            <a:extLst>
              <a:ext uri="{FF2B5EF4-FFF2-40B4-BE49-F238E27FC236}">
                <a16:creationId xmlns:a16="http://schemas.microsoft.com/office/drawing/2014/main" id="{20CE6A0A-562D-4536-B78A-6D7C8A17A966}"/>
              </a:ext>
            </a:extLst>
          </p:cNvPr>
          <p:cNvSpPr>
            <a:spLocks noChangeArrowheads="1"/>
          </p:cNvSpPr>
          <p:nvPr/>
        </p:nvSpPr>
        <p:spPr bwMode="auto">
          <a:xfrm>
            <a:off x="8306127" y="4310459"/>
            <a:ext cx="4111625" cy="2547541"/>
          </a:xfrm>
          <a:prstGeom prst="rect">
            <a:avLst/>
          </a:prstGeom>
          <a:blipFill dpi="0" rotWithShape="1">
            <a:blip r:embed="rId2" cstate="print"/>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3714126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07869"/>
          </a:xfrm>
        </p:spPr>
        <p:txBody>
          <a:bodyPr/>
          <a:lstStyle/>
          <a:p>
            <a:r>
              <a:rPr lang="en-US" b="1" dirty="0"/>
              <a:t>Pair Programming in XP</a:t>
            </a:r>
          </a:p>
        </p:txBody>
      </p:sp>
      <p:sp>
        <p:nvSpPr>
          <p:cNvPr id="3" name="Content Placeholder 2"/>
          <p:cNvSpPr>
            <a:spLocks noGrp="1"/>
          </p:cNvSpPr>
          <p:nvPr>
            <p:ph idx="1"/>
          </p:nvPr>
        </p:nvSpPr>
        <p:spPr>
          <a:xfrm>
            <a:off x="1431682" y="1815738"/>
            <a:ext cx="10075956" cy="3791432"/>
          </a:xfrm>
        </p:spPr>
        <p:txBody>
          <a:bodyPr>
            <a:normAutofit/>
          </a:bodyPr>
          <a:lstStyle/>
          <a:p>
            <a:pPr>
              <a:spcBef>
                <a:spcPts val="0"/>
              </a:spcBef>
            </a:pPr>
            <a:r>
              <a:rPr lang="en-US" dirty="0"/>
              <a:t>Programmers work in pairs to develop software</a:t>
            </a:r>
          </a:p>
          <a:p>
            <a:pPr lvl="1">
              <a:spcBef>
                <a:spcPts val="0"/>
              </a:spcBef>
            </a:pPr>
            <a:r>
              <a:rPr lang="en-US" sz="1800" dirty="0"/>
              <a:t>Supports the idea of collective ownership</a:t>
            </a:r>
          </a:p>
          <a:p>
            <a:pPr lvl="1">
              <a:spcBef>
                <a:spcPts val="0"/>
              </a:spcBef>
            </a:pPr>
            <a:r>
              <a:rPr lang="en-US" sz="1800" dirty="0"/>
              <a:t>Acts as an informal review process</a:t>
            </a:r>
          </a:p>
          <a:p>
            <a:pPr lvl="1">
              <a:spcBef>
                <a:spcPts val="0"/>
              </a:spcBef>
            </a:pPr>
            <a:r>
              <a:rPr lang="en-US" sz="1800" dirty="0"/>
              <a:t>Helps support refactoring</a:t>
            </a:r>
          </a:p>
          <a:p>
            <a:pPr>
              <a:spcBef>
                <a:spcPts val="0"/>
              </a:spcBef>
            </a:pPr>
            <a:r>
              <a:rPr lang="en-US" dirty="0"/>
              <a:t>The productivity of most pair programming actually rivals that of two programmers working independently</a:t>
            </a:r>
          </a:p>
          <a:p>
            <a:pPr lvl="1">
              <a:spcBef>
                <a:spcPts val="0"/>
              </a:spcBef>
            </a:pPr>
            <a:r>
              <a:rPr lang="en-US" sz="1800" dirty="0"/>
              <a:t>Less rework, fewer errors</a:t>
            </a:r>
          </a:p>
          <a:p>
            <a:pPr>
              <a:spcBef>
                <a:spcPts val="0"/>
              </a:spcBef>
            </a:pPr>
            <a:r>
              <a:rPr lang="en-US" dirty="0"/>
              <a:t>With more experienced programmers, the productivity is typically lower than two independent programmers though higher than one programmer</a:t>
            </a:r>
          </a:p>
        </p:txBody>
      </p:sp>
    </p:spTree>
    <p:extLst>
      <p:ext uri="{BB962C8B-B14F-4D97-AF65-F5344CB8AC3E}">
        <p14:creationId xmlns:p14="http://schemas.microsoft.com/office/powerpoint/2010/main" val="139351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30725"/>
            <a:ext cx="9601200" cy="816429"/>
          </a:xfrm>
        </p:spPr>
        <p:txBody>
          <a:bodyPr/>
          <a:lstStyle/>
          <a:p>
            <a:r>
              <a:rPr lang="en-US" b="1" dirty="0"/>
              <a:t>Scrum</a:t>
            </a:r>
          </a:p>
        </p:txBody>
      </p:sp>
      <p:sp>
        <p:nvSpPr>
          <p:cNvPr id="3" name="Content Placeholder 2"/>
          <p:cNvSpPr>
            <a:spLocks noGrp="1"/>
          </p:cNvSpPr>
          <p:nvPr>
            <p:ph idx="1"/>
          </p:nvPr>
        </p:nvSpPr>
        <p:spPr>
          <a:xfrm>
            <a:off x="1371600" y="831695"/>
            <a:ext cx="10515600" cy="979714"/>
          </a:xfrm>
        </p:spPr>
        <p:txBody>
          <a:bodyPr>
            <a:normAutofit/>
          </a:bodyPr>
          <a:lstStyle/>
          <a:p>
            <a:r>
              <a:rPr lang="en-US" sz="2400" dirty="0"/>
              <a:t>Scrum focuses on managing iterative development rather than specific technical approaches to agile software engineering</a:t>
            </a:r>
          </a:p>
        </p:txBody>
      </p:sp>
      <p:pic>
        <p:nvPicPr>
          <p:cNvPr id="7" name="Picture 6"/>
          <p:cNvPicPr>
            <a:picLocks noChangeAspect="1"/>
          </p:cNvPicPr>
          <p:nvPr/>
        </p:nvPicPr>
        <p:blipFill rotWithShape="1">
          <a:blip r:embed="rId2"/>
          <a:srcRect t="14014" b="14362"/>
          <a:stretch/>
        </p:blipFill>
        <p:spPr>
          <a:xfrm>
            <a:off x="906352" y="1648124"/>
            <a:ext cx="11130373" cy="5030556"/>
          </a:xfrm>
          <a:prstGeom prst="rect">
            <a:avLst/>
          </a:prstGeom>
        </p:spPr>
      </p:pic>
    </p:spTree>
    <p:extLst>
      <p:ext uri="{BB962C8B-B14F-4D97-AF65-F5344CB8AC3E}">
        <p14:creationId xmlns:p14="http://schemas.microsoft.com/office/powerpoint/2010/main" val="3841233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crum framework"/>
          <p:cNvSpPr txBox="1">
            <a:spLocks noGrp="1"/>
          </p:cNvSpPr>
          <p:nvPr>
            <p:ph type="title"/>
          </p:nvPr>
        </p:nvSpPr>
        <p:spPr>
          <a:xfrm>
            <a:off x="1318259" y="217170"/>
            <a:ext cx="9601200" cy="1485900"/>
          </a:xfrm>
          <a:prstGeom prst="rect">
            <a:avLst/>
          </a:prstGeom>
        </p:spPr>
        <p:txBody>
          <a:bodyPr/>
          <a:lstStyle/>
          <a:p>
            <a:r>
              <a:rPr dirty="0"/>
              <a:t>Scrum framework</a:t>
            </a:r>
          </a:p>
        </p:txBody>
      </p:sp>
      <p:grpSp>
        <p:nvGrpSpPr>
          <p:cNvPr id="266" name="Group"/>
          <p:cNvGrpSpPr/>
          <p:nvPr/>
        </p:nvGrpSpPr>
        <p:grpSpPr>
          <a:xfrm>
            <a:off x="2175509" y="971548"/>
            <a:ext cx="3726183" cy="1840232"/>
            <a:chOff x="-1" y="-1"/>
            <a:chExt cx="4140202" cy="2044701"/>
          </a:xfrm>
        </p:grpSpPr>
        <p:sp>
          <p:nvSpPr>
            <p:cNvPr id="258" name="Rounded Rectangle"/>
            <p:cNvSpPr/>
            <p:nvPr/>
          </p:nvSpPr>
          <p:spPr>
            <a:xfrm>
              <a:off x="12700" y="0"/>
              <a:ext cx="4127501" cy="2044700"/>
            </a:xfrm>
            <a:prstGeom prst="roundRect">
              <a:avLst>
                <a:gd name="adj" fmla="val 14907"/>
              </a:avLst>
            </a:prstGeom>
            <a:blipFill rotWithShape="1">
              <a:blip r:embed="rId2"/>
              <a:srcRect/>
              <a:tile tx="0" ty="0" sx="100000" sy="100000" flip="none" algn="tl"/>
            </a:blipFill>
            <a:ln w="25400" cap="flat">
              <a:solidFill>
                <a:srgbClr val="005192"/>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3240"/>
                </a:lnSpc>
                <a:tabLst>
                  <a:tab pos="96012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sz="2700"/>
            </a:p>
          </p:txBody>
        </p:sp>
        <p:sp>
          <p:nvSpPr>
            <p:cNvPr id="259" name="Product owner…"/>
            <p:cNvSpPr txBox="1"/>
            <p:nvPr/>
          </p:nvSpPr>
          <p:spPr>
            <a:xfrm>
              <a:off x="152883" y="622300"/>
              <a:ext cx="2806701" cy="13849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p>
              <a:pPr marL="205740" indent="-205740">
                <a:lnSpc>
                  <a:spcPts val="2970"/>
                </a:lnSpc>
                <a:buSzPct val="125000"/>
                <a:buChar char="•"/>
                <a:tabLst>
                  <a:tab pos="960120" algn="l"/>
                </a:tabLst>
                <a:defRPr sz="2800">
                  <a:solidFill>
                    <a:srgbClr val="FFFFFF"/>
                  </a:solidFill>
                </a:defRPr>
              </a:pPr>
              <a:r>
                <a:rPr sz="2520"/>
                <a:t>Product owner</a:t>
              </a:r>
            </a:p>
            <a:p>
              <a:pPr marL="205740" indent="-205740">
                <a:lnSpc>
                  <a:spcPts val="2970"/>
                </a:lnSpc>
                <a:buSzPct val="125000"/>
                <a:buChar char="•"/>
                <a:tabLst>
                  <a:tab pos="960120" algn="l"/>
                </a:tabLst>
                <a:defRPr sz="2800">
                  <a:solidFill>
                    <a:srgbClr val="FFFFFF"/>
                  </a:solidFill>
                </a:defRPr>
              </a:pPr>
              <a:r>
                <a:rPr sz="2520"/>
                <a:t>ScrumMaster</a:t>
              </a:r>
            </a:p>
            <a:p>
              <a:pPr marL="205740" indent="-205740">
                <a:lnSpc>
                  <a:spcPts val="2970"/>
                </a:lnSpc>
                <a:buSzPct val="125000"/>
                <a:buChar char="•"/>
                <a:tabLst>
                  <a:tab pos="960120" algn="l"/>
                </a:tabLst>
                <a:defRPr sz="2800">
                  <a:solidFill>
                    <a:srgbClr val="FFFFFF"/>
                  </a:solidFill>
                </a:defRPr>
              </a:pPr>
              <a:r>
                <a:rPr sz="2520"/>
                <a:t>Team</a:t>
              </a:r>
            </a:p>
          </p:txBody>
        </p:sp>
        <p:sp>
          <p:nvSpPr>
            <p:cNvPr id="260" name="Rectangle"/>
            <p:cNvSpPr/>
            <p:nvPr/>
          </p:nvSpPr>
          <p:spPr>
            <a:xfrm>
              <a:off x="482599" y="-1"/>
              <a:ext cx="1905001" cy="596901"/>
            </a:xfrm>
            <a:prstGeom prst="rect">
              <a:avLst/>
            </a:pr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261" name="Shape"/>
            <p:cNvSpPr/>
            <p:nvPr/>
          </p:nvSpPr>
          <p:spPr>
            <a:xfrm rot="10800000">
              <a:off x="2273300" y="139700"/>
              <a:ext cx="495301" cy="45720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262" name="Shape"/>
            <p:cNvSpPr/>
            <p:nvPr/>
          </p:nvSpPr>
          <p:spPr>
            <a:xfrm>
              <a:off x="-1" y="-1"/>
              <a:ext cx="495301" cy="457201"/>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263" name="Rectangle"/>
            <p:cNvSpPr/>
            <p:nvPr/>
          </p:nvSpPr>
          <p:spPr>
            <a:xfrm>
              <a:off x="-1" y="342899"/>
              <a:ext cx="622301" cy="254001"/>
            </a:xfrm>
            <a:prstGeom prst="rect">
              <a:avLst/>
            </a:pr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264" name="Rectangle"/>
            <p:cNvSpPr/>
            <p:nvPr/>
          </p:nvSpPr>
          <p:spPr>
            <a:xfrm>
              <a:off x="2146300" y="-1"/>
              <a:ext cx="622301" cy="254001"/>
            </a:xfrm>
            <a:prstGeom prst="rect">
              <a:avLst/>
            </a:pr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265" name="Roles"/>
            <p:cNvSpPr txBox="1"/>
            <p:nvPr/>
          </p:nvSpPr>
          <p:spPr>
            <a:xfrm>
              <a:off x="165583" y="12699"/>
              <a:ext cx="2120902" cy="644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a:lnSpc>
                  <a:spcPts val="3800"/>
                </a:lnSpc>
                <a:tabLst>
                  <a:tab pos="1066800" algn="l"/>
                </a:tabLst>
                <a:defRPr>
                  <a:solidFill>
                    <a:srgbClr val="FFFFFF"/>
                  </a:solidFill>
                </a:defRPr>
              </a:lvl1pPr>
            </a:lstStyle>
            <a:p>
              <a:r>
                <a:rPr sz="1620"/>
                <a:t>Roles</a:t>
              </a:r>
            </a:p>
          </p:txBody>
        </p:sp>
      </p:grpSp>
      <p:grpSp>
        <p:nvGrpSpPr>
          <p:cNvPr id="275" name="Group"/>
          <p:cNvGrpSpPr/>
          <p:nvPr/>
        </p:nvGrpSpPr>
        <p:grpSpPr>
          <a:xfrm>
            <a:off x="4370069" y="2423158"/>
            <a:ext cx="3726183" cy="2274572"/>
            <a:chOff x="-1" y="-1"/>
            <a:chExt cx="4140202" cy="2527301"/>
          </a:xfrm>
        </p:grpSpPr>
        <p:sp>
          <p:nvSpPr>
            <p:cNvPr id="267" name="Rounded Rectangle"/>
            <p:cNvSpPr/>
            <p:nvPr/>
          </p:nvSpPr>
          <p:spPr>
            <a:xfrm>
              <a:off x="12700" y="0"/>
              <a:ext cx="4127501" cy="2527300"/>
            </a:xfrm>
            <a:prstGeom prst="roundRect">
              <a:avLst>
                <a:gd name="adj" fmla="val 12060"/>
              </a:avLst>
            </a:prstGeom>
            <a:blipFill rotWithShape="1">
              <a:blip r:embed="rId2"/>
              <a:srcRect/>
              <a:tile tx="0" ty="0" sx="100000" sy="100000" flip="none" algn="tl"/>
            </a:blipFill>
            <a:ln w="25400" cap="flat">
              <a:solidFill>
                <a:srgbClr val="005192"/>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3240"/>
                </a:lnSpc>
                <a:tabLst>
                  <a:tab pos="96012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sz="2700"/>
            </a:p>
          </p:txBody>
        </p:sp>
        <p:sp>
          <p:nvSpPr>
            <p:cNvPr id="268" name="Sprint planning…"/>
            <p:cNvSpPr txBox="1"/>
            <p:nvPr/>
          </p:nvSpPr>
          <p:spPr>
            <a:xfrm>
              <a:off x="152882" y="622300"/>
              <a:ext cx="3683002" cy="18124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p>
              <a:pPr marL="205740" indent="-205740">
                <a:lnSpc>
                  <a:spcPts val="2970"/>
                </a:lnSpc>
                <a:buSzPct val="125000"/>
                <a:buChar char="•"/>
                <a:tabLst>
                  <a:tab pos="960120" algn="l"/>
                </a:tabLst>
                <a:defRPr sz="2800">
                  <a:solidFill>
                    <a:srgbClr val="FFFFFF"/>
                  </a:solidFill>
                </a:defRPr>
              </a:pPr>
              <a:r>
                <a:rPr sz="2520"/>
                <a:t>Sprint planning</a:t>
              </a:r>
            </a:p>
            <a:p>
              <a:pPr marL="205740" indent="-205740">
                <a:lnSpc>
                  <a:spcPts val="2970"/>
                </a:lnSpc>
                <a:buSzPct val="125000"/>
                <a:buChar char="•"/>
                <a:tabLst>
                  <a:tab pos="960120" algn="l"/>
                </a:tabLst>
                <a:defRPr sz="2800">
                  <a:solidFill>
                    <a:srgbClr val="FFFFFF"/>
                  </a:solidFill>
                </a:defRPr>
              </a:pPr>
              <a:r>
                <a:rPr sz="2520"/>
                <a:t>Sprint review</a:t>
              </a:r>
            </a:p>
            <a:p>
              <a:pPr marL="205740" indent="-205740">
                <a:lnSpc>
                  <a:spcPts val="2970"/>
                </a:lnSpc>
                <a:buSzPct val="125000"/>
                <a:buChar char="•"/>
                <a:tabLst>
                  <a:tab pos="960120" algn="l"/>
                </a:tabLst>
                <a:defRPr sz="2800">
                  <a:solidFill>
                    <a:srgbClr val="FFFFFF"/>
                  </a:solidFill>
                </a:defRPr>
              </a:pPr>
              <a:r>
                <a:rPr sz="2520"/>
                <a:t>Sprint retrospective</a:t>
              </a:r>
            </a:p>
            <a:p>
              <a:pPr marL="205740" indent="-205740">
                <a:lnSpc>
                  <a:spcPts val="2970"/>
                </a:lnSpc>
                <a:buSzPct val="125000"/>
                <a:buChar char="•"/>
                <a:tabLst>
                  <a:tab pos="960120" algn="l"/>
                </a:tabLst>
                <a:defRPr sz="2800">
                  <a:solidFill>
                    <a:srgbClr val="FFFFFF"/>
                  </a:solidFill>
                </a:defRPr>
              </a:pPr>
              <a:r>
                <a:rPr sz="2520"/>
                <a:t>Daily scrum meeting</a:t>
              </a:r>
            </a:p>
          </p:txBody>
        </p:sp>
        <p:sp>
          <p:nvSpPr>
            <p:cNvPr id="269" name="Rectangle"/>
            <p:cNvSpPr/>
            <p:nvPr/>
          </p:nvSpPr>
          <p:spPr>
            <a:xfrm>
              <a:off x="482599" y="-1"/>
              <a:ext cx="1905001" cy="596901"/>
            </a:xfrm>
            <a:prstGeom prst="rect">
              <a:avLst/>
            </a:pr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270" name="Shape"/>
            <p:cNvSpPr/>
            <p:nvPr/>
          </p:nvSpPr>
          <p:spPr>
            <a:xfrm rot="10800000">
              <a:off x="2273300" y="139700"/>
              <a:ext cx="495301" cy="45720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271" name="Shape"/>
            <p:cNvSpPr/>
            <p:nvPr/>
          </p:nvSpPr>
          <p:spPr>
            <a:xfrm>
              <a:off x="-1" y="-1"/>
              <a:ext cx="495301" cy="457201"/>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272" name="Rectangle"/>
            <p:cNvSpPr/>
            <p:nvPr/>
          </p:nvSpPr>
          <p:spPr>
            <a:xfrm>
              <a:off x="-1" y="342899"/>
              <a:ext cx="622301" cy="254001"/>
            </a:xfrm>
            <a:prstGeom prst="rect">
              <a:avLst/>
            </a:pr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273" name="Rectangle"/>
            <p:cNvSpPr/>
            <p:nvPr/>
          </p:nvSpPr>
          <p:spPr>
            <a:xfrm>
              <a:off x="2146300" y="-1"/>
              <a:ext cx="622301" cy="254001"/>
            </a:xfrm>
            <a:prstGeom prst="rect">
              <a:avLst/>
            </a:pr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274" name="Ceremonies"/>
            <p:cNvSpPr txBox="1"/>
            <p:nvPr/>
          </p:nvSpPr>
          <p:spPr>
            <a:xfrm>
              <a:off x="165583" y="12699"/>
              <a:ext cx="2120902" cy="644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a:lnSpc>
                  <a:spcPts val="3800"/>
                </a:lnSpc>
                <a:tabLst>
                  <a:tab pos="1066800" algn="l"/>
                </a:tabLst>
                <a:defRPr>
                  <a:solidFill>
                    <a:srgbClr val="FFFFFF"/>
                  </a:solidFill>
                </a:defRPr>
              </a:lvl1pPr>
            </a:lstStyle>
            <a:p>
              <a:r>
                <a:rPr sz="1620"/>
                <a:t>Ceremonies</a:t>
              </a:r>
            </a:p>
          </p:txBody>
        </p:sp>
      </p:grpSp>
      <p:grpSp>
        <p:nvGrpSpPr>
          <p:cNvPr id="284" name="Group"/>
          <p:cNvGrpSpPr/>
          <p:nvPr/>
        </p:nvGrpSpPr>
        <p:grpSpPr>
          <a:xfrm>
            <a:off x="6118859" y="4594858"/>
            <a:ext cx="3726183" cy="1840232"/>
            <a:chOff x="-1" y="-1"/>
            <a:chExt cx="4140202" cy="2044701"/>
          </a:xfrm>
        </p:grpSpPr>
        <p:sp>
          <p:nvSpPr>
            <p:cNvPr id="276" name="Rounded Rectangle"/>
            <p:cNvSpPr/>
            <p:nvPr/>
          </p:nvSpPr>
          <p:spPr>
            <a:xfrm>
              <a:off x="12700" y="0"/>
              <a:ext cx="4127501" cy="2044700"/>
            </a:xfrm>
            <a:prstGeom prst="roundRect">
              <a:avLst>
                <a:gd name="adj" fmla="val 14907"/>
              </a:avLst>
            </a:prstGeom>
            <a:blipFill rotWithShape="1">
              <a:blip r:embed="rId2"/>
              <a:srcRect/>
              <a:tile tx="0" ty="0" sx="100000" sy="100000" flip="none" algn="tl"/>
            </a:blipFill>
            <a:ln w="25400" cap="flat">
              <a:solidFill>
                <a:srgbClr val="005192"/>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3240"/>
                </a:lnSpc>
                <a:tabLst>
                  <a:tab pos="96012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sz="2700"/>
            </a:p>
          </p:txBody>
        </p:sp>
        <p:sp>
          <p:nvSpPr>
            <p:cNvPr id="277" name="Product backlog…"/>
            <p:cNvSpPr txBox="1"/>
            <p:nvPr/>
          </p:nvSpPr>
          <p:spPr>
            <a:xfrm>
              <a:off x="152882" y="622300"/>
              <a:ext cx="3771902" cy="13849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p>
              <a:pPr marL="205740" indent="-205740">
                <a:lnSpc>
                  <a:spcPts val="2970"/>
                </a:lnSpc>
                <a:buSzPct val="125000"/>
                <a:buChar char="•"/>
                <a:tabLst>
                  <a:tab pos="960120" algn="l"/>
                </a:tabLst>
                <a:defRPr sz="2800">
                  <a:solidFill>
                    <a:srgbClr val="FFFFFF"/>
                  </a:solidFill>
                </a:defRPr>
              </a:pPr>
              <a:r>
                <a:rPr sz="2520"/>
                <a:t>Product backlog</a:t>
              </a:r>
            </a:p>
            <a:p>
              <a:pPr marL="205740" indent="-205740">
                <a:lnSpc>
                  <a:spcPts val="2970"/>
                </a:lnSpc>
                <a:buSzPct val="125000"/>
                <a:buChar char="•"/>
                <a:tabLst>
                  <a:tab pos="960120" algn="l"/>
                </a:tabLst>
                <a:defRPr sz="2800">
                  <a:solidFill>
                    <a:srgbClr val="FFFFFF"/>
                  </a:solidFill>
                </a:defRPr>
              </a:pPr>
              <a:r>
                <a:rPr sz="2520"/>
                <a:t>Sprint backlog</a:t>
              </a:r>
            </a:p>
            <a:p>
              <a:pPr marL="205740" indent="-205740">
                <a:lnSpc>
                  <a:spcPts val="2970"/>
                </a:lnSpc>
                <a:buSzPct val="125000"/>
                <a:buChar char="•"/>
                <a:tabLst>
                  <a:tab pos="960120" algn="l"/>
                </a:tabLst>
                <a:defRPr sz="2800">
                  <a:solidFill>
                    <a:srgbClr val="FFFFFF"/>
                  </a:solidFill>
                </a:defRPr>
              </a:pPr>
              <a:r>
                <a:rPr sz="2520"/>
                <a:t>Burndown charts</a:t>
              </a:r>
            </a:p>
          </p:txBody>
        </p:sp>
        <p:sp>
          <p:nvSpPr>
            <p:cNvPr id="278" name="Rectangle"/>
            <p:cNvSpPr/>
            <p:nvPr/>
          </p:nvSpPr>
          <p:spPr>
            <a:xfrm>
              <a:off x="482599" y="-1"/>
              <a:ext cx="1905001" cy="596901"/>
            </a:xfrm>
            <a:prstGeom prst="rect">
              <a:avLst/>
            </a:pr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279" name="Shape"/>
            <p:cNvSpPr/>
            <p:nvPr/>
          </p:nvSpPr>
          <p:spPr>
            <a:xfrm rot="10800000">
              <a:off x="2273300" y="139700"/>
              <a:ext cx="495301" cy="45720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280" name="Shape"/>
            <p:cNvSpPr/>
            <p:nvPr/>
          </p:nvSpPr>
          <p:spPr>
            <a:xfrm>
              <a:off x="-1" y="-1"/>
              <a:ext cx="495301" cy="457201"/>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281" name="Rectangle"/>
            <p:cNvSpPr/>
            <p:nvPr/>
          </p:nvSpPr>
          <p:spPr>
            <a:xfrm>
              <a:off x="-1" y="342899"/>
              <a:ext cx="622301" cy="254001"/>
            </a:xfrm>
            <a:prstGeom prst="rect">
              <a:avLst/>
            </a:pr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282" name="Rectangle"/>
            <p:cNvSpPr/>
            <p:nvPr/>
          </p:nvSpPr>
          <p:spPr>
            <a:xfrm>
              <a:off x="2146300" y="-1"/>
              <a:ext cx="622301" cy="254001"/>
            </a:xfrm>
            <a:prstGeom prst="rect">
              <a:avLst/>
            </a:pr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283" name="Artifacts"/>
            <p:cNvSpPr txBox="1"/>
            <p:nvPr/>
          </p:nvSpPr>
          <p:spPr>
            <a:xfrm>
              <a:off x="165583" y="12699"/>
              <a:ext cx="2120902" cy="644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a:lnSpc>
                  <a:spcPts val="3800"/>
                </a:lnSpc>
                <a:tabLst>
                  <a:tab pos="1066800" algn="l"/>
                </a:tabLst>
                <a:defRPr>
                  <a:solidFill>
                    <a:srgbClr val="FFFFFF"/>
                  </a:solidFill>
                </a:defRPr>
              </a:lvl1pPr>
            </a:lstStyle>
            <a:p>
              <a:r>
                <a:rPr sz="1620"/>
                <a:t>Artifacts</a:t>
              </a:r>
            </a:p>
          </p:txBody>
        </p:sp>
      </p:grpSp>
    </p:spTree>
    <p:extLst>
      <p:ext uri="{BB962C8B-B14F-4D97-AF65-F5344CB8AC3E}">
        <p14:creationId xmlns:p14="http://schemas.microsoft.com/office/powerpoint/2010/main" val="259194253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crum framework"/>
          <p:cNvSpPr txBox="1">
            <a:spLocks noGrp="1"/>
          </p:cNvSpPr>
          <p:nvPr>
            <p:ph type="title"/>
          </p:nvPr>
        </p:nvSpPr>
        <p:spPr>
          <a:xfrm>
            <a:off x="1329690" y="205738"/>
            <a:ext cx="9601200" cy="1485900"/>
          </a:xfrm>
          <a:prstGeom prst="rect">
            <a:avLst/>
          </a:prstGeom>
        </p:spPr>
        <p:txBody>
          <a:bodyPr/>
          <a:lstStyle/>
          <a:p>
            <a:r>
              <a:rPr dirty="0"/>
              <a:t>Scrum framework</a:t>
            </a:r>
          </a:p>
        </p:txBody>
      </p:sp>
      <p:grpSp>
        <p:nvGrpSpPr>
          <p:cNvPr id="295" name="Group"/>
          <p:cNvGrpSpPr/>
          <p:nvPr/>
        </p:nvGrpSpPr>
        <p:grpSpPr>
          <a:xfrm>
            <a:off x="4370069" y="2423158"/>
            <a:ext cx="3726183" cy="2274572"/>
            <a:chOff x="-1" y="-1"/>
            <a:chExt cx="4140202" cy="2527301"/>
          </a:xfrm>
        </p:grpSpPr>
        <p:sp>
          <p:nvSpPr>
            <p:cNvPr id="287" name="Rounded Rectangle"/>
            <p:cNvSpPr/>
            <p:nvPr/>
          </p:nvSpPr>
          <p:spPr>
            <a:xfrm>
              <a:off x="12700" y="0"/>
              <a:ext cx="4127501" cy="2527300"/>
            </a:xfrm>
            <a:prstGeom prst="roundRect">
              <a:avLst>
                <a:gd name="adj" fmla="val 12060"/>
              </a:avLst>
            </a:prstGeom>
            <a:solidFill>
              <a:srgbClr val="EBEBEB"/>
            </a:solidFill>
            <a:ln w="25400" cap="flat">
              <a:solidFill>
                <a:srgbClr val="C0C0C0"/>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3240"/>
                </a:lnSpc>
                <a:tabLst>
                  <a:tab pos="96012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sz="2700"/>
            </a:p>
          </p:txBody>
        </p:sp>
        <p:sp>
          <p:nvSpPr>
            <p:cNvPr id="288" name="Sprint planning…"/>
            <p:cNvSpPr txBox="1"/>
            <p:nvPr/>
          </p:nvSpPr>
          <p:spPr>
            <a:xfrm>
              <a:off x="152882" y="622300"/>
              <a:ext cx="3683002" cy="18124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p>
              <a:pPr marL="205740" indent="-205740">
                <a:lnSpc>
                  <a:spcPts val="2970"/>
                </a:lnSpc>
                <a:buClr>
                  <a:srgbClr val="C0C0C0"/>
                </a:buClr>
                <a:buSzPct val="125000"/>
                <a:buChar char="•"/>
                <a:tabLst>
                  <a:tab pos="960120" algn="l"/>
                </a:tabLst>
                <a:defRPr sz="2800">
                  <a:solidFill>
                    <a:srgbClr val="C0C0C0"/>
                  </a:solidFill>
                </a:defRPr>
              </a:pPr>
              <a:r>
                <a:rPr sz="2520"/>
                <a:t>Sprint planning</a:t>
              </a:r>
            </a:p>
            <a:p>
              <a:pPr marL="205740" indent="-205740">
                <a:lnSpc>
                  <a:spcPts val="2970"/>
                </a:lnSpc>
                <a:buClr>
                  <a:srgbClr val="C0C0C0"/>
                </a:buClr>
                <a:buSzPct val="125000"/>
                <a:buChar char="•"/>
                <a:tabLst>
                  <a:tab pos="960120" algn="l"/>
                </a:tabLst>
                <a:defRPr sz="2800">
                  <a:solidFill>
                    <a:srgbClr val="C0C0C0"/>
                  </a:solidFill>
                </a:defRPr>
              </a:pPr>
              <a:r>
                <a:rPr sz="2520"/>
                <a:t>Sprint review</a:t>
              </a:r>
            </a:p>
            <a:p>
              <a:pPr marL="205740" indent="-205740">
                <a:lnSpc>
                  <a:spcPts val="2970"/>
                </a:lnSpc>
                <a:buClr>
                  <a:srgbClr val="C0C0C0"/>
                </a:buClr>
                <a:buSzPct val="125000"/>
                <a:buChar char="•"/>
                <a:tabLst>
                  <a:tab pos="960120" algn="l"/>
                </a:tabLst>
                <a:defRPr sz="2800">
                  <a:solidFill>
                    <a:srgbClr val="C0C0C0"/>
                  </a:solidFill>
                </a:defRPr>
              </a:pPr>
              <a:r>
                <a:rPr sz="2520"/>
                <a:t>Sprint retrospective</a:t>
              </a:r>
            </a:p>
            <a:p>
              <a:pPr marL="205740" indent="-205740">
                <a:lnSpc>
                  <a:spcPts val="2970"/>
                </a:lnSpc>
                <a:buClr>
                  <a:srgbClr val="C0C0C0"/>
                </a:buClr>
                <a:buSzPct val="125000"/>
                <a:buChar char="•"/>
                <a:tabLst>
                  <a:tab pos="960120" algn="l"/>
                </a:tabLst>
                <a:defRPr sz="2800">
                  <a:solidFill>
                    <a:srgbClr val="C0C0C0"/>
                  </a:solidFill>
                </a:defRPr>
              </a:pPr>
              <a:r>
                <a:rPr sz="2520"/>
                <a:t>Daily scrum meeting</a:t>
              </a:r>
            </a:p>
          </p:txBody>
        </p:sp>
        <p:sp>
          <p:nvSpPr>
            <p:cNvPr id="289" name="Rectangle"/>
            <p:cNvSpPr/>
            <p:nvPr/>
          </p:nvSpPr>
          <p:spPr>
            <a:xfrm>
              <a:off x="482599" y="-1"/>
              <a:ext cx="1905001" cy="596901"/>
            </a:xfrm>
            <a:prstGeom prst="rect">
              <a:avLst/>
            </a:pr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290" name="Shape"/>
            <p:cNvSpPr/>
            <p:nvPr/>
          </p:nvSpPr>
          <p:spPr>
            <a:xfrm rot="10800000">
              <a:off x="2273300" y="139700"/>
              <a:ext cx="495301" cy="45720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291" name="Shape"/>
            <p:cNvSpPr/>
            <p:nvPr/>
          </p:nvSpPr>
          <p:spPr>
            <a:xfrm>
              <a:off x="-1" y="-1"/>
              <a:ext cx="495301" cy="457201"/>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292" name="Rectangle"/>
            <p:cNvSpPr/>
            <p:nvPr/>
          </p:nvSpPr>
          <p:spPr>
            <a:xfrm>
              <a:off x="-1" y="342899"/>
              <a:ext cx="622301" cy="254001"/>
            </a:xfrm>
            <a:prstGeom prst="rect">
              <a:avLst/>
            </a:pr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293" name="Rectangle"/>
            <p:cNvSpPr/>
            <p:nvPr/>
          </p:nvSpPr>
          <p:spPr>
            <a:xfrm>
              <a:off x="2146300" y="-1"/>
              <a:ext cx="622301" cy="254001"/>
            </a:xfrm>
            <a:prstGeom prst="rect">
              <a:avLst/>
            </a:pr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294" name="Ceremonies"/>
            <p:cNvSpPr txBox="1"/>
            <p:nvPr/>
          </p:nvSpPr>
          <p:spPr>
            <a:xfrm>
              <a:off x="165583" y="12699"/>
              <a:ext cx="2120902" cy="644051"/>
            </a:xfrm>
            <a:prstGeom prst="rect">
              <a:avLst/>
            </a:prstGeom>
            <a:solidFill>
              <a:srgbClr val="C0C0C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a:lnSpc>
                  <a:spcPts val="3800"/>
                </a:lnSpc>
                <a:tabLst>
                  <a:tab pos="1066800" algn="l"/>
                </a:tabLst>
                <a:defRPr>
                  <a:solidFill>
                    <a:srgbClr val="FFFFFF"/>
                  </a:solidFill>
                </a:defRPr>
              </a:lvl1pPr>
            </a:lstStyle>
            <a:p>
              <a:r>
                <a:rPr sz="1620"/>
                <a:t>Ceremonies</a:t>
              </a:r>
            </a:p>
          </p:txBody>
        </p:sp>
      </p:grpSp>
      <p:sp>
        <p:nvSpPr>
          <p:cNvPr id="296" name="Rounded Rectangle"/>
          <p:cNvSpPr/>
          <p:nvPr/>
        </p:nvSpPr>
        <p:spPr>
          <a:xfrm>
            <a:off x="6130290" y="4594860"/>
            <a:ext cx="3714750" cy="1840230"/>
          </a:xfrm>
          <a:prstGeom prst="roundRect">
            <a:avLst>
              <a:gd name="adj" fmla="val 14907"/>
            </a:avLst>
          </a:prstGeom>
          <a:solidFill>
            <a:srgbClr val="EBEBEB"/>
          </a:solidFill>
          <a:ln w="25400">
            <a:solidFill>
              <a:srgbClr val="C0C0C0"/>
            </a:solidFill>
            <a:miter lim="400000"/>
          </a:ln>
          <a:effectLst>
            <a:outerShdw blurRad="114300" dist="63500" dir="2700000" rotWithShape="0">
              <a:srgbClr val="000000">
                <a:alpha val="30000"/>
              </a:srgbClr>
            </a:outerShdw>
          </a:effectLst>
        </p:spPr>
        <p:txBody>
          <a:bodyPr lIns="34290" tIns="34290" rIns="34290" bIns="34290" anchor="ctr"/>
          <a:lstStyle/>
          <a:p>
            <a:pPr>
              <a:lnSpc>
                <a:spcPts val="3240"/>
              </a:lnSpc>
              <a:tabLst>
                <a:tab pos="96012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sz="2700"/>
          </a:p>
        </p:txBody>
      </p:sp>
      <p:sp>
        <p:nvSpPr>
          <p:cNvPr id="297" name="Product backlog…"/>
          <p:cNvSpPr txBox="1"/>
          <p:nvPr/>
        </p:nvSpPr>
        <p:spPr>
          <a:xfrm>
            <a:off x="6256454" y="5154930"/>
            <a:ext cx="3394712" cy="12464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20" tIns="45720" rIns="45720" bIns="45720">
            <a:spAutoFit/>
          </a:bodyPr>
          <a:lstStyle/>
          <a:p>
            <a:pPr marL="205740" indent="-205740">
              <a:lnSpc>
                <a:spcPts val="2970"/>
              </a:lnSpc>
              <a:buClr>
                <a:srgbClr val="C0C0C0"/>
              </a:buClr>
              <a:buSzPct val="125000"/>
              <a:buChar char="•"/>
              <a:tabLst>
                <a:tab pos="960120" algn="l"/>
              </a:tabLst>
              <a:defRPr sz="2800">
                <a:solidFill>
                  <a:srgbClr val="C0C0C0"/>
                </a:solidFill>
              </a:defRPr>
            </a:pPr>
            <a:r>
              <a:rPr sz="2520"/>
              <a:t>Product backlog</a:t>
            </a:r>
          </a:p>
          <a:p>
            <a:pPr marL="205740" indent="-205740">
              <a:lnSpc>
                <a:spcPts val="2970"/>
              </a:lnSpc>
              <a:buClr>
                <a:srgbClr val="C0C0C0"/>
              </a:buClr>
              <a:buSzPct val="125000"/>
              <a:buChar char="•"/>
              <a:tabLst>
                <a:tab pos="960120" algn="l"/>
              </a:tabLst>
              <a:defRPr sz="2800">
                <a:solidFill>
                  <a:srgbClr val="C0C0C0"/>
                </a:solidFill>
              </a:defRPr>
            </a:pPr>
            <a:r>
              <a:rPr sz="2520"/>
              <a:t>Sprint backlog</a:t>
            </a:r>
          </a:p>
          <a:p>
            <a:pPr marL="205740" indent="-205740">
              <a:lnSpc>
                <a:spcPts val="2970"/>
              </a:lnSpc>
              <a:buClr>
                <a:srgbClr val="C0C0C0"/>
              </a:buClr>
              <a:buSzPct val="125000"/>
              <a:buChar char="•"/>
              <a:tabLst>
                <a:tab pos="960120" algn="l"/>
              </a:tabLst>
              <a:defRPr sz="2800">
                <a:solidFill>
                  <a:srgbClr val="C0C0C0"/>
                </a:solidFill>
              </a:defRPr>
            </a:pPr>
            <a:r>
              <a:rPr sz="2520"/>
              <a:t>Burndown charts</a:t>
            </a:r>
          </a:p>
        </p:txBody>
      </p:sp>
      <p:sp>
        <p:nvSpPr>
          <p:cNvPr id="298" name="Rectangle"/>
          <p:cNvSpPr/>
          <p:nvPr/>
        </p:nvSpPr>
        <p:spPr>
          <a:xfrm>
            <a:off x="6553200" y="4594860"/>
            <a:ext cx="1714500" cy="537210"/>
          </a:xfrm>
          <a:prstGeom prst="rect">
            <a:avLst/>
          </a:prstGeom>
          <a:solidFill>
            <a:srgbClr val="C0C0C0"/>
          </a:solidFill>
          <a:ln w="12700">
            <a:miter lim="400000"/>
          </a:ln>
        </p:spPr>
        <p:txBody>
          <a:bodyPr lIns="34290" tIns="34290" rIns="34290" bIns="34290" anchor="ct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299" name="Shape"/>
          <p:cNvSpPr/>
          <p:nvPr/>
        </p:nvSpPr>
        <p:spPr>
          <a:xfrm rot="10800000">
            <a:off x="8164829" y="4720590"/>
            <a:ext cx="445772" cy="411481"/>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C0C0C0"/>
          </a:solidFill>
          <a:ln w="12700">
            <a:miter lim="400000"/>
          </a:ln>
        </p:spPr>
        <p:txBody>
          <a:bodyPr lIns="34290" tIns="34290" rIns="34290" bIns="34290" anchor="ct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00" name="Shape"/>
          <p:cNvSpPr/>
          <p:nvPr/>
        </p:nvSpPr>
        <p:spPr>
          <a:xfrm>
            <a:off x="6118859" y="4594860"/>
            <a:ext cx="445772" cy="411481"/>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C0C0C0"/>
          </a:solidFill>
          <a:ln w="12700">
            <a:miter lim="400000"/>
          </a:ln>
        </p:spPr>
        <p:txBody>
          <a:bodyPr lIns="34290" tIns="34290" rIns="34290" bIns="34290" anchor="ct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01" name="Rectangle"/>
          <p:cNvSpPr/>
          <p:nvPr/>
        </p:nvSpPr>
        <p:spPr>
          <a:xfrm>
            <a:off x="6118860" y="4903470"/>
            <a:ext cx="560070" cy="228600"/>
          </a:xfrm>
          <a:prstGeom prst="rect">
            <a:avLst/>
          </a:prstGeom>
          <a:solidFill>
            <a:srgbClr val="C0C0C0"/>
          </a:solidFill>
          <a:ln w="12700">
            <a:miter lim="400000"/>
          </a:ln>
        </p:spPr>
        <p:txBody>
          <a:bodyPr lIns="34290" tIns="34290" rIns="34290" bIns="34290" anchor="ct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02" name="Rectangle"/>
          <p:cNvSpPr/>
          <p:nvPr/>
        </p:nvSpPr>
        <p:spPr>
          <a:xfrm>
            <a:off x="8050530" y="4594860"/>
            <a:ext cx="560070" cy="228600"/>
          </a:xfrm>
          <a:prstGeom prst="rect">
            <a:avLst/>
          </a:prstGeom>
          <a:solidFill>
            <a:srgbClr val="C0C0C0"/>
          </a:solidFill>
          <a:ln w="12700">
            <a:miter lim="400000"/>
          </a:ln>
        </p:spPr>
        <p:txBody>
          <a:bodyPr lIns="34290" tIns="34290" rIns="34290" bIns="34290" anchor="ct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03" name="Artifacts"/>
          <p:cNvSpPr txBox="1"/>
          <p:nvPr/>
        </p:nvSpPr>
        <p:spPr>
          <a:xfrm>
            <a:off x="6267884" y="4606290"/>
            <a:ext cx="1908812" cy="5796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20" tIns="45720" rIns="45720" bIns="45720">
            <a:spAutoFit/>
          </a:bodyPr>
          <a:lstStyle>
            <a:lvl1pPr algn="l">
              <a:lnSpc>
                <a:spcPts val="3800"/>
              </a:lnSpc>
              <a:tabLst>
                <a:tab pos="1066800" algn="l"/>
              </a:tabLst>
              <a:defRPr>
                <a:solidFill>
                  <a:srgbClr val="FFFFFF"/>
                </a:solidFill>
              </a:defRPr>
            </a:lvl1pPr>
          </a:lstStyle>
          <a:p>
            <a:r>
              <a:rPr sz="1620"/>
              <a:t>Artifacts</a:t>
            </a:r>
          </a:p>
        </p:txBody>
      </p:sp>
      <p:grpSp>
        <p:nvGrpSpPr>
          <p:cNvPr id="312" name="Group"/>
          <p:cNvGrpSpPr/>
          <p:nvPr/>
        </p:nvGrpSpPr>
        <p:grpSpPr>
          <a:xfrm>
            <a:off x="2175509" y="971548"/>
            <a:ext cx="3726183" cy="1840232"/>
            <a:chOff x="-1" y="-1"/>
            <a:chExt cx="4140202" cy="2044701"/>
          </a:xfrm>
        </p:grpSpPr>
        <p:sp>
          <p:nvSpPr>
            <p:cNvPr id="304" name="Rounded Rectangle"/>
            <p:cNvSpPr/>
            <p:nvPr/>
          </p:nvSpPr>
          <p:spPr>
            <a:xfrm>
              <a:off x="12700" y="0"/>
              <a:ext cx="4127501" cy="2044700"/>
            </a:xfrm>
            <a:prstGeom prst="roundRect">
              <a:avLst>
                <a:gd name="adj" fmla="val 14907"/>
              </a:avLst>
            </a:prstGeom>
            <a:blipFill rotWithShape="1">
              <a:blip r:embed="rId2"/>
              <a:srcRect/>
              <a:tile tx="0" ty="0" sx="100000" sy="100000" flip="none" algn="tl"/>
            </a:blipFill>
            <a:ln w="25400" cap="flat">
              <a:solidFill>
                <a:srgbClr val="005192"/>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3240"/>
                </a:lnSpc>
                <a:tabLst>
                  <a:tab pos="96012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sz="2700"/>
            </a:p>
          </p:txBody>
        </p:sp>
        <p:sp>
          <p:nvSpPr>
            <p:cNvPr id="305" name="Product owner…"/>
            <p:cNvSpPr txBox="1"/>
            <p:nvPr/>
          </p:nvSpPr>
          <p:spPr>
            <a:xfrm>
              <a:off x="152883" y="622300"/>
              <a:ext cx="2806701" cy="13849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p>
              <a:pPr marL="205740" indent="-205740">
                <a:lnSpc>
                  <a:spcPts val="2970"/>
                </a:lnSpc>
                <a:buSzPct val="125000"/>
                <a:buChar char="•"/>
                <a:tabLst>
                  <a:tab pos="960120" algn="l"/>
                </a:tabLst>
                <a:defRPr sz="2800">
                  <a:solidFill>
                    <a:srgbClr val="FFFFFF"/>
                  </a:solidFill>
                </a:defRPr>
              </a:pPr>
              <a:r>
                <a:rPr sz="2520"/>
                <a:t>Product owner</a:t>
              </a:r>
            </a:p>
            <a:p>
              <a:pPr marL="205740" indent="-205740">
                <a:lnSpc>
                  <a:spcPts val="2970"/>
                </a:lnSpc>
                <a:buSzPct val="125000"/>
                <a:buChar char="•"/>
                <a:tabLst>
                  <a:tab pos="960120" algn="l"/>
                </a:tabLst>
                <a:defRPr sz="2800">
                  <a:solidFill>
                    <a:srgbClr val="FFFFFF"/>
                  </a:solidFill>
                </a:defRPr>
              </a:pPr>
              <a:r>
                <a:rPr sz="2520"/>
                <a:t>ScrumMaster</a:t>
              </a:r>
            </a:p>
            <a:p>
              <a:pPr marL="205740" indent="-205740">
                <a:lnSpc>
                  <a:spcPts val="2970"/>
                </a:lnSpc>
                <a:buSzPct val="125000"/>
                <a:buChar char="•"/>
                <a:tabLst>
                  <a:tab pos="960120" algn="l"/>
                </a:tabLst>
                <a:defRPr sz="2800">
                  <a:solidFill>
                    <a:srgbClr val="FFFFFF"/>
                  </a:solidFill>
                </a:defRPr>
              </a:pPr>
              <a:r>
                <a:rPr sz="2520"/>
                <a:t>Team</a:t>
              </a:r>
            </a:p>
          </p:txBody>
        </p:sp>
        <p:sp>
          <p:nvSpPr>
            <p:cNvPr id="306" name="Rectangle"/>
            <p:cNvSpPr/>
            <p:nvPr/>
          </p:nvSpPr>
          <p:spPr>
            <a:xfrm>
              <a:off x="482599" y="-1"/>
              <a:ext cx="1905001" cy="596901"/>
            </a:xfrm>
            <a:prstGeom prst="rect">
              <a:avLst/>
            </a:pr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07" name="Shape"/>
            <p:cNvSpPr/>
            <p:nvPr/>
          </p:nvSpPr>
          <p:spPr>
            <a:xfrm rot="10800000">
              <a:off x="2273300" y="139700"/>
              <a:ext cx="495301" cy="45720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08" name="Shape"/>
            <p:cNvSpPr/>
            <p:nvPr/>
          </p:nvSpPr>
          <p:spPr>
            <a:xfrm>
              <a:off x="-1" y="-1"/>
              <a:ext cx="495301" cy="457201"/>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09" name="Rectangle"/>
            <p:cNvSpPr/>
            <p:nvPr/>
          </p:nvSpPr>
          <p:spPr>
            <a:xfrm>
              <a:off x="-1" y="342899"/>
              <a:ext cx="622301" cy="254001"/>
            </a:xfrm>
            <a:prstGeom prst="rect">
              <a:avLst/>
            </a:pr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10" name="Rectangle"/>
            <p:cNvSpPr/>
            <p:nvPr/>
          </p:nvSpPr>
          <p:spPr>
            <a:xfrm>
              <a:off x="2146300" y="-1"/>
              <a:ext cx="622301" cy="254001"/>
            </a:xfrm>
            <a:prstGeom prst="rect">
              <a:avLst/>
            </a:pr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11" name="Roles"/>
            <p:cNvSpPr txBox="1"/>
            <p:nvPr/>
          </p:nvSpPr>
          <p:spPr>
            <a:xfrm>
              <a:off x="165583" y="12699"/>
              <a:ext cx="2120902" cy="644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a:lnSpc>
                  <a:spcPts val="3800"/>
                </a:lnSpc>
                <a:tabLst>
                  <a:tab pos="1066800" algn="l"/>
                </a:tabLst>
                <a:defRPr>
                  <a:solidFill>
                    <a:srgbClr val="FFFFFF"/>
                  </a:solidFill>
                </a:defRPr>
              </a:lvl1pPr>
            </a:lstStyle>
            <a:p>
              <a:r>
                <a:rPr sz="1620"/>
                <a:t>Roles</a:t>
              </a:r>
            </a:p>
          </p:txBody>
        </p:sp>
      </p:grpSp>
    </p:spTree>
    <p:extLst>
      <p:ext uri="{BB962C8B-B14F-4D97-AF65-F5344CB8AC3E}">
        <p14:creationId xmlns:p14="http://schemas.microsoft.com/office/powerpoint/2010/main" val="612445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Product owner"/>
          <p:cNvSpPr txBox="1">
            <a:spLocks noGrp="1"/>
          </p:cNvSpPr>
          <p:nvPr>
            <p:ph type="title"/>
          </p:nvPr>
        </p:nvSpPr>
        <p:spPr>
          <a:prstGeom prst="rect">
            <a:avLst/>
          </a:prstGeom>
        </p:spPr>
        <p:txBody>
          <a:bodyPr/>
          <a:lstStyle/>
          <a:p>
            <a:r>
              <a:rPr b="1" dirty="0"/>
              <a:t>Product owner</a:t>
            </a:r>
          </a:p>
        </p:txBody>
      </p:sp>
      <p:sp>
        <p:nvSpPr>
          <p:cNvPr id="315" name="Define the features of the product…"/>
          <p:cNvSpPr txBox="1">
            <a:spLocks noGrp="1"/>
          </p:cNvSpPr>
          <p:nvPr>
            <p:ph type="body" idx="1"/>
          </p:nvPr>
        </p:nvSpPr>
        <p:spPr>
          <a:xfrm>
            <a:off x="1371600" y="1797531"/>
            <a:ext cx="9601200" cy="3581400"/>
          </a:xfrm>
          <a:prstGeom prst="rect">
            <a:avLst/>
          </a:prstGeom>
        </p:spPr>
        <p:txBody>
          <a:bodyPr vert="horz" lIns="0" tIns="0" rIns="0" bIns="0" rtlCol="0">
            <a:normAutofit/>
          </a:bodyPr>
          <a:lstStyle/>
          <a:p>
            <a:pPr>
              <a:spcBef>
                <a:spcPts val="1170"/>
              </a:spcBef>
            </a:pPr>
            <a:r>
              <a:rPr dirty="0"/>
              <a:t>Define the features of the product</a:t>
            </a:r>
          </a:p>
          <a:p>
            <a:pPr>
              <a:spcBef>
                <a:spcPts val="1170"/>
              </a:spcBef>
            </a:pPr>
            <a:r>
              <a:rPr dirty="0"/>
              <a:t>Decide on release date and content</a:t>
            </a:r>
          </a:p>
          <a:p>
            <a:pPr>
              <a:spcBef>
                <a:spcPts val="1170"/>
              </a:spcBef>
            </a:pPr>
            <a:r>
              <a:rPr dirty="0"/>
              <a:t>Be responsible for the profitability of the product (ROI)</a:t>
            </a:r>
          </a:p>
          <a:p>
            <a:pPr>
              <a:spcBef>
                <a:spcPts val="1170"/>
              </a:spcBef>
            </a:pPr>
            <a:r>
              <a:rPr dirty="0"/>
              <a:t>Prioritize features according to market value </a:t>
            </a:r>
          </a:p>
          <a:p>
            <a:pPr>
              <a:spcBef>
                <a:spcPts val="1170"/>
              </a:spcBef>
            </a:pPr>
            <a:r>
              <a:rPr dirty="0"/>
              <a:t>Adjust features and priority every iteration, as needed  </a:t>
            </a:r>
          </a:p>
          <a:p>
            <a:pPr>
              <a:spcBef>
                <a:spcPts val="1170"/>
              </a:spcBef>
            </a:pPr>
            <a:r>
              <a:rPr dirty="0"/>
              <a:t>Accept or reject work results</a:t>
            </a:r>
          </a:p>
        </p:txBody>
      </p:sp>
      <p:pic>
        <p:nvPicPr>
          <p:cNvPr id="316" name="bossman-product-M.png" descr="bossman-product-M.png"/>
          <p:cNvPicPr>
            <a:picLocks noChangeAspect="1"/>
          </p:cNvPicPr>
          <p:nvPr/>
        </p:nvPicPr>
        <p:blipFill>
          <a:blip r:embed="rId2"/>
          <a:stretch>
            <a:fillRect/>
          </a:stretch>
        </p:blipFill>
        <p:spPr>
          <a:xfrm>
            <a:off x="8210550" y="190331"/>
            <a:ext cx="2194561" cy="1695621"/>
          </a:xfrm>
          <a:prstGeom prst="rect">
            <a:avLst/>
          </a:prstGeom>
          <a:ln w="12700">
            <a:miter lim="400000"/>
          </a:ln>
        </p:spPr>
      </p:pic>
    </p:spTree>
    <p:extLst>
      <p:ext uri="{BB962C8B-B14F-4D97-AF65-F5344CB8AC3E}">
        <p14:creationId xmlns:p14="http://schemas.microsoft.com/office/powerpoint/2010/main" val="445469075"/>
      </p:ext>
    </p:extLst>
  </p:cSld>
  <p:clrMapOvr>
    <a:masterClrMapping/>
  </p:clrMapOvr>
  <mc:AlternateContent xmlns:mc="http://schemas.openxmlformats.org/markup-compatibility/2006" xmlns:p14="http://schemas.microsoft.com/office/powerpoint/2010/main">
    <mc:Choice Requires="p14">
      <p:transition spd="slow">
        <p:wipe/>
      </p:transition>
    </mc:Choice>
    <mc:Fallback xmlns="" xmlns:m="http://schemas.openxmlformats.org/officeDocument/2006/math" xmlns:a14="http://schemas.microsoft.com/office/drawing/2010/main">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he ScrumMaster"/>
          <p:cNvSpPr txBox="1">
            <a:spLocks noGrp="1"/>
          </p:cNvSpPr>
          <p:nvPr>
            <p:ph type="title"/>
          </p:nvPr>
        </p:nvSpPr>
        <p:spPr>
          <a:prstGeom prst="rect">
            <a:avLst/>
          </a:prstGeom>
        </p:spPr>
        <p:txBody>
          <a:bodyPr/>
          <a:lstStyle/>
          <a:p>
            <a:r>
              <a:rPr b="1" dirty="0"/>
              <a:t>The </a:t>
            </a:r>
            <a:r>
              <a:rPr b="1" dirty="0" err="1"/>
              <a:t>ScrumMaster</a:t>
            </a:r>
            <a:endParaRPr b="1" dirty="0"/>
          </a:p>
        </p:txBody>
      </p:sp>
      <p:sp>
        <p:nvSpPr>
          <p:cNvPr id="319" name="Represents management to the project…"/>
          <p:cNvSpPr txBox="1">
            <a:spLocks noGrp="1"/>
          </p:cNvSpPr>
          <p:nvPr>
            <p:ph type="body" idx="1"/>
          </p:nvPr>
        </p:nvSpPr>
        <p:spPr>
          <a:xfrm>
            <a:off x="1233576" y="1743832"/>
            <a:ext cx="10274061" cy="2190461"/>
          </a:xfrm>
          <a:prstGeom prst="rect">
            <a:avLst/>
          </a:prstGeom>
        </p:spPr>
        <p:txBody>
          <a:bodyPr>
            <a:normAutofit/>
          </a:bodyPr>
          <a:lstStyle/>
          <a:p>
            <a:r>
              <a:rPr lang="en-US" sz="2400" dirty="0"/>
              <a:t>The scrum master (not project manager) is a facilitator who arranges daily meetings, tracks the backlog, records decisions, measures progress, and communicates with customers</a:t>
            </a:r>
          </a:p>
          <a:p>
            <a:pPr lvl="1"/>
            <a:r>
              <a:rPr lang="en-US" sz="2400" dirty="0"/>
              <a:t>The scrum master can change for each sprint</a:t>
            </a:r>
          </a:p>
        </p:txBody>
      </p:sp>
      <p:pic>
        <p:nvPicPr>
          <p:cNvPr id="320" name="coach-M.png" descr="coach-M.png"/>
          <p:cNvPicPr>
            <a:picLocks noChangeAspect="1"/>
          </p:cNvPicPr>
          <p:nvPr/>
        </p:nvPicPr>
        <p:blipFill>
          <a:blip r:embed="rId2"/>
          <a:stretch>
            <a:fillRect/>
          </a:stretch>
        </p:blipFill>
        <p:spPr>
          <a:xfrm>
            <a:off x="8622030" y="337804"/>
            <a:ext cx="1645920" cy="1388127"/>
          </a:xfrm>
          <a:prstGeom prst="rect">
            <a:avLst/>
          </a:prstGeom>
          <a:ln w="12700">
            <a:miter lim="400000"/>
          </a:ln>
        </p:spPr>
      </p:pic>
    </p:spTree>
    <p:extLst>
      <p:ext uri="{BB962C8B-B14F-4D97-AF65-F5344CB8AC3E}">
        <p14:creationId xmlns:p14="http://schemas.microsoft.com/office/powerpoint/2010/main" val="3576717915"/>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xmlns:m="http://schemas.openxmlformats.org/officeDocument/2006/math" xmlns:a14="http://schemas.microsoft.com/office/drawing/2010/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371600" y="685800"/>
            <a:ext cx="9601200" cy="790303"/>
          </a:xfrm>
        </p:spPr>
        <p:txBody>
          <a:bodyPr>
            <a:normAutofit/>
          </a:bodyPr>
          <a:lstStyle/>
          <a:p>
            <a:pPr eaLnBrk="1" hangingPunct="1"/>
            <a:r>
              <a:rPr lang="en-GB" b="1" dirty="0"/>
              <a:t>Rapid Application Development</a:t>
            </a:r>
            <a:endParaRPr lang="en-US" sz="2800" b="1" dirty="0"/>
          </a:p>
        </p:txBody>
      </p:sp>
      <p:sp>
        <p:nvSpPr>
          <p:cNvPr id="22531" name="Rectangle 3"/>
          <p:cNvSpPr>
            <a:spLocks noGrp="1" noChangeArrowheads="1"/>
          </p:cNvSpPr>
          <p:nvPr>
            <p:ph idx="1"/>
          </p:nvPr>
        </p:nvSpPr>
        <p:spPr>
          <a:xfrm>
            <a:off x="1371600" y="1582614"/>
            <a:ext cx="9962706" cy="5157819"/>
          </a:xfrm>
        </p:spPr>
        <p:txBody>
          <a:bodyPr>
            <a:normAutofit/>
          </a:bodyPr>
          <a:lstStyle/>
          <a:p>
            <a:r>
              <a:rPr lang="en-US" dirty="0"/>
              <a:t>Proposed by IBM in 1980</a:t>
            </a:r>
          </a:p>
          <a:p>
            <a:r>
              <a:rPr lang="en-US" dirty="0"/>
              <a:t>RAD(rapid application development) is software methodology focusing on building </a:t>
            </a:r>
            <a:r>
              <a:rPr lang="en-US" dirty="0" err="1"/>
              <a:t>softwares</a:t>
            </a:r>
            <a:r>
              <a:rPr lang="en-US" dirty="0"/>
              <a:t> in a very short duration.</a:t>
            </a:r>
          </a:p>
          <a:p>
            <a:r>
              <a:rPr lang="en-US" dirty="0"/>
              <a:t>It is incremental model, works iteratively</a:t>
            </a:r>
          </a:p>
          <a:p>
            <a:r>
              <a:rPr lang="en-US" dirty="0"/>
              <a:t>Uses component based construction</a:t>
            </a:r>
          </a:p>
          <a:p>
            <a:pPr lvl="1"/>
            <a:r>
              <a:rPr lang="en-US" dirty="0"/>
              <a:t>Component can be a running application, library, applet, software, build functionality</a:t>
            </a:r>
          </a:p>
          <a:p>
            <a:r>
              <a:rPr lang="en-US" dirty="0"/>
              <a:t>Multiple teams working together on different modules which are integrated later</a:t>
            </a:r>
          </a:p>
          <a:p>
            <a:r>
              <a:rPr lang="en-US" dirty="0"/>
              <a:t>RAD requires sufficient human resources to create teams</a:t>
            </a:r>
          </a:p>
          <a:p>
            <a:r>
              <a:rPr lang="en-US" dirty="0"/>
              <a:t>It is not appropriate where technical risk is high</a:t>
            </a:r>
          </a:p>
          <a:p>
            <a:r>
              <a:rPr lang="en-US" dirty="0"/>
              <a:t>Useful for projects that are time boxed and high performance is not required.</a:t>
            </a:r>
          </a:p>
          <a:p>
            <a:r>
              <a:rPr lang="en-US" dirty="0"/>
              <a:t>RAD(rapid application development) model fallowed when customer requirements are same as another application. Then same application copy is developed.</a:t>
            </a:r>
          </a:p>
        </p:txBody>
      </p:sp>
    </p:spTree>
    <p:extLst>
      <p:ext uri="{BB962C8B-B14F-4D97-AF65-F5344CB8AC3E}">
        <p14:creationId xmlns:p14="http://schemas.microsoft.com/office/powerpoint/2010/main" val="115738415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The team"/>
          <p:cNvSpPr txBox="1">
            <a:spLocks noGrp="1"/>
          </p:cNvSpPr>
          <p:nvPr>
            <p:ph type="title"/>
          </p:nvPr>
        </p:nvSpPr>
        <p:spPr>
          <a:prstGeom prst="rect">
            <a:avLst/>
          </a:prstGeom>
        </p:spPr>
        <p:txBody>
          <a:bodyPr/>
          <a:lstStyle/>
          <a:p>
            <a:r>
              <a:rPr b="1" dirty="0"/>
              <a:t>The team</a:t>
            </a:r>
          </a:p>
        </p:txBody>
      </p:sp>
      <p:sp>
        <p:nvSpPr>
          <p:cNvPr id="323" name="Typically 5-9 people…"/>
          <p:cNvSpPr txBox="1">
            <a:spLocks noGrp="1"/>
          </p:cNvSpPr>
          <p:nvPr>
            <p:ph type="body" idx="1"/>
          </p:nvPr>
        </p:nvSpPr>
        <p:spPr>
          <a:xfrm>
            <a:off x="1371600" y="1657049"/>
            <a:ext cx="8698230" cy="4572000"/>
          </a:xfrm>
          <a:prstGeom prst="rect">
            <a:avLst/>
          </a:prstGeom>
        </p:spPr>
        <p:txBody>
          <a:bodyPr>
            <a:normAutofit/>
          </a:bodyPr>
          <a:lstStyle/>
          <a:p>
            <a:pPr marL="617537" indent="-388937">
              <a:lnSpc>
                <a:spcPct val="90000"/>
              </a:lnSpc>
              <a:spcBef>
                <a:spcPts val="1260"/>
              </a:spcBef>
              <a:defRPr sz="3500"/>
            </a:pPr>
            <a:r>
              <a:rPr dirty="0"/>
              <a:t>Typically 5-9 people</a:t>
            </a:r>
          </a:p>
          <a:p>
            <a:pPr marL="617537" indent="-388937">
              <a:lnSpc>
                <a:spcPct val="90000"/>
              </a:lnSpc>
              <a:spcBef>
                <a:spcPts val="1260"/>
              </a:spcBef>
              <a:defRPr sz="3500"/>
            </a:pPr>
            <a:r>
              <a:rPr dirty="0"/>
              <a:t>Cross-functional:</a:t>
            </a:r>
          </a:p>
          <a:p>
            <a:pPr marL="924757" lvl="1" indent="-387547">
              <a:lnSpc>
                <a:spcPct val="90000"/>
              </a:lnSpc>
              <a:spcBef>
                <a:spcPts val="1260"/>
              </a:spcBef>
              <a:defRPr sz="3100"/>
            </a:pPr>
            <a:r>
              <a:rPr dirty="0"/>
              <a:t>Programmers, testers, user experience designers, etc.</a:t>
            </a:r>
          </a:p>
          <a:p>
            <a:pPr marL="573087" indent="-344486">
              <a:lnSpc>
                <a:spcPct val="90000"/>
              </a:lnSpc>
              <a:spcBef>
                <a:spcPts val="1260"/>
              </a:spcBef>
              <a:defRPr sz="3100"/>
            </a:pPr>
            <a:r>
              <a:rPr dirty="0"/>
              <a:t>M</a:t>
            </a:r>
            <a:r>
              <a:rPr sz="3150" dirty="0"/>
              <a:t>embers should be full-time</a:t>
            </a:r>
          </a:p>
          <a:p>
            <a:pPr marL="924757" lvl="1" indent="-387547">
              <a:lnSpc>
                <a:spcPct val="90000"/>
              </a:lnSpc>
              <a:spcBef>
                <a:spcPts val="1260"/>
              </a:spcBef>
              <a:defRPr sz="3100"/>
            </a:pPr>
            <a:r>
              <a:rPr dirty="0"/>
              <a:t>May be exceptions (e.g., database administrator)</a:t>
            </a:r>
          </a:p>
        </p:txBody>
      </p:sp>
      <p:grpSp>
        <p:nvGrpSpPr>
          <p:cNvPr id="335" name="Group"/>
          <p:cNvGrpSpPr/>
          <p:nvPr/>
        </p:nvGrpSpPr>
        <p:grpSpPr>
          <a:xfrm>
            <a:off x="7417306" y="521208"/>
            <a:ext cx="2434592" cy="1923924"/>
            <a:chOff x="0" y="0"/>
            <a:chExt cx="2705100" cy="2137691"/>
          </a:xfrm>
        </p:grpSpPr>
        <p:pic>
          <p:nvPicPr>
            <p:cNvPr id="324" name="hacker-dude-S.png" descr="hacker-dude-S.png"/>
            <p:cNvPicPr>
              <a:picLocks noChangeAspect="1"/>
            </p:cNvPicPr>
            <p:nvPr/>
          </p:nvPicPr>
          <p:blipFill>
            <a:blip r:embed="rId2"/>
            <a:stretch>
              <a:fillRect/>
            </a:stretch>
          </p:blipFill>
          <p:spPr>
            <a:xfrm>
              <a:off x="1441615" y="719160"/>
              <a:ext cx="804934" cy="699370"/>
            </a:xfrm>
            <a:prstGeom prst="rect">
              <a:avLst/>
            </a:prstGeom>
            <a:ln w="12700" cap="flat">
              <a:noFill/>
              <a:miter lim="400000"/>
            </a:ln>
            <a:effectLst/>
          </p:spPr>
        </p:pic>
        <p:grpSp>
          <p:nvGrpSpPr>
            <p:cNvPr id="334" name="Group"/>
            <p:cNvGrpSpPr/>
            <p:nvPr/>
          </p:nvGrpSpPr>
          <p:grpSpPr>
            <a:xfrm>
              <a:off x="0" y="0"/>
              <a:ext cx="2705101" cy="2137693"/>
              <a:chOff x="0" y="0"/>
              <a:chExt cx="2705100" cy="2137692"/>
            </a:xfrm>
          </p:grpSpPr>
          <p:grpSp>
            <p:nvGrpSpPr>
              <p:cNvPr id="328" name="Group"/>
              <p:cNvGrpSpPr/>
              <p:nvPr/>
            </p:nvGrpSpPr>
            <p:grpSpPr>
              <a:xfrm>
                <a:off x="0" y="0"/>
                <a:ext cx="2705101" cy="699371"/>
                <a:chOff x="0" y="0"/>
                <a:chExt cx="2705101" cy="699370"/>
              </a:xfrm>
            </p:grpSpPr>
            <p:pic>
              <p:nvPicPr>
                <p:cNvPr id="325" name="blue-blonde-S.png" descr="blue-blonde-S.png"/>
                <p:cNvPicPr>
                  <a:picLocks noChangeAspect="1"/>
                </p:cNvPicPr>
                <p:nvPr/>
              </p:nvPicPr>
              <p:blipFill>
                <a:blip r:embed="rId3"/>
                <a:stretch>
                  <a:fillRect/>
                </a:stretch>
              </p:blipFill>
              <p:spPr>
                <a:xfrm>
                  <a:off x="-1" y="-1"/>
                  <a:ext cx="804935" cy="699371"/>
                </a:xfrm>
                <a:prstGeom prst="rect">
                  <a:avLst/>
                </a:prstGeom>
                <a:ln w="12700" cap="flat">
                  <a:noFill/>
                  <a:miter lim="400000"/>
                </a:ln>
                <a:effectLst/>
              </p:spPr>
            </p:pic>
            <p:pic>
              <p:nvPicPr>
                <p:cNvPr id="326" name="blue-brunette-S.png" descr="blue-brunette-S.png"/>
                <p:cNvPicPr>
                  <a:picLocks noChangeAspect="1"/>
                </p:cNvPicPr>
                <p:nvPr/>
              </p:nvPicPr>
              <p:blipFill>
                <a:blip r:embed="rId4"/>
                <a:stretch>
                  <a:fillRect/>
                </a:stretch>
              </p:blipFill>
              <p:spPr>
                <a:xfrm>
                  <a:off x="950083" y="-1"/>
                  <a:ext cx="804935" cy="699371"/>
                </a:xfrm>
                <a:prstGeom prst="rect">
                  <a:avLst/>
                </a:prstGeom>
                <a:ln w="12700" cap="flat">
                  <a:noFill/>
                  <a:miter lim="400000"/>
                </a:ln>
                <a:effectLst/>
              </p:spPr>
            </p:pic>
            <p:pic>
              <p:nvPicPr>
                <p:cNvPr id="327" name="blue-blonde-S.png" descr="blue-blonde-S.png"/>
                <p:cNvPicPr>
                  <a:picLocks noChangeAspect="1"/>
                </p:cNvPicPr>
                <p:nvPr/>
              </p:nvPicPr>
              <p:blipFill>
                <a:blip r:embed="rId3"/>
                <a:stretch>
                  <a:fillRect/>
                </a:stretch>
              </p:blipFill>
              <p:spPr>
                <a:xfrm>
                  <a:off x="1900167" y="-1"/>
                  <a:ext cx="804935" cy="699371"/>
                </a:xfrm>
                <a:prstGeom prst="rect">
                  <a:avLst/>
                </a:prstGeom>
                <a:ln w="12700" cap="flat">
                  <a:noFill/>
                  <a:miter lim="400000"/>
                </a:ln>
                <a:effectLst/>
              </p:spPr>
            </p:pic>
          </p:grpSp>
          <p:pic>
            <p:nvPicPr>
              <p:cNvPr id="329" name="blue-guy-S.png" descr="blue-guy-S.png"/>
              <p:cNvPicPr>
                <a:picLocks noChangeAspect="1"/>
              </p:cNvPicPr>
              <p:nvPr/>
            </p:nvPicPr>
            <p:blipFill>
              <a:blip r:embed="rId5"/>
              <a:stretch>
                <a:fillRect/>
              </a:stretch>
            </p:blipFill>
            <p:spPr>
              <a:xfrm>
                <a:off x="541020" y="745552"/>
                <a:ext cx="804934" cy="659782"/>
              </a:xfrm>
              <a:prstGeom prst="rect">
                <a:avLst/>
              </a:prstGeom>
              <a:ln w="12700" cap="flat">
                <a:noFill/>
                <a:miter lim="400000"/>
              </a:ln>
              <a:effectLst/>
            </p:spPr>
          </p:pic>
          <p:grpSp>
            <p:nvGrpSpPr>
              <p:cNvPr id="333" name="Group"/>
              <p:cNvGrpSpPr/>
              <p:nvPr/>
            </p:nvGrpSpPr>
            <p:grpSpPr>
              <a:xfrm>
                <a:off x="0" y="1438322"/>
                <a:ext cx="2705101" cy="699371"/>
                <a:chOff x="0" y="0"/>
                <a:chExt cx="2705101" cy="699370"/>
              </a:xfrm>
            </p:grpSpPr>
            <p:pic>
              <p:nvPicPr>
                <p:cNvPr id="330" name="blue-guy-S.png" descr="blue-guy-S.png"/>
                <p:cNvPicPr>
                  <a:picLocks noChangeAspect="1"/>
                </p:cNvPicPr>
                <p:nvPr/>
              </p:nvPicPr>
              <p:blipFill>
                <a:blip r:embed="rId5"/>
                <a:stretch>
                  <a:fillRect/>
                </a:stretch>
              </p:blipFill>
              <p:spPr>
                <a:xfrm>
                  <a:off x="-1" y="26391"/>
                  <a:ext cx="804935" cy="659783"/>
                </a:xfrm>
                <a:prstGeom prst="rect">
                  <a:avLst/>
                </a:prstGeom>
                <a:ln w="12700" cap="flat">
                  <a:noFill/>
                  <a:miter lim="400000"/>
                </a:ln>
                <a:effectLst/>
              </p:spPr>
            </p:pic>
            <p:pic>
              <p:nvPicPr>
                <p:cNvPr id="331" name="coach-S.png" descr="coach-S.png"/>
                <p:cNvPicPr>
                  <a:picLocks noChangeAspect="1"/>
                </p:cNvPicPr>
                <p:nvPr/>
              </p:nvPicPr>
              <p:blipFill>
                <a:blip r:embed="rId6"/>
                <a:stretch>
                  <a:fillRect/>
                </a:stretch>
              </p:blipFill>
              <p:spPr>
                <a:xfrm>
                  <a:off x="1900167" y="-1"/>
                  <a:ext cx="804935" cy="699371"/>
                </a:xfrm>
                <a:prstGeom prst="rect">
                  <a:avLst/>
                </a:prstGeom>
                <a:ln w="12700" cap="flat">
                  <a:noFill/>
                  <a:miter lim="400000"/>
                </a:ln>
                <a:effectLst/>
              </p:spPr>
            </p:pic>
            <p:pic>
              <p:nvPicPr>
                <p:cNvPr id="332" name="hacker-dude-S.png" descr="hacker-dude-S.png"/>
                <p:cNvPicPr>
                  <a:picLocks noChangeAspect="1"/>
                </p:cNvPicPr>
                <p:nvPr/>
              </p:nvPicPr>
              <p:blipFill>
                <a:blip r:embed="rId2"/>
                <a:stretch>
                  <a:fillRect/>
                </a:stretch>
              </p:blipFill>
              <p:spPr>
                <a:xfrm>
                  <a:off x="950083" y="-1"/>
                  <a:ext cx="804935" cy="699371"/>
                </a:xfrm>
                <a:prstGeom prst="rect">
                  <a:avLst/>
                </a:prstGeom>
                <a:ln w="12700" cap="flat">
                  <a:noFill/>
                  <a:miter lim="400000"/>
                </a:ln>
                <a:effectLst/>
              </p:spPr>
            </p:pic>
          </p:grpSp>
        </p:grpSp>
      </p:grpSp>
    </p:spTree>
    <p:extLst>
      <p:ext uri="{BB962C8B-B14F-4D97-AF65-F5344CB8AC3E}">
        <p14:creationId xmlns:p14="http://schemas.microsoft.com/office/powerpoint/2010/main" val="2625925473"/>
      </p:ext>
    </p:extLst>
  </p:cSld>
  <p:clrMapOvr>
    <a:masterClrMapping/>
  </p:clrMapOvr>
  <mc:AlternateContent xmlns:mc="http://schemas.openxmlformats.org/markup-compatibility/2006" xmlns:p14="http://schemas.microsoft.com/office/powerpoint/2010/main">
    <mc:Choice Requires="p14">
      <p:transition spd="slow">
        <p14:prism dir="d"/>
      </p:transition>
    </mc:Choice>
    <mc:Fallback xmlns="" xmlns:m="http://schemas.openxmlformats.org/officeDocument/2006/math" xmlns:a14="http://schemas.microsoft.com/office/drawing/2010/main">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5" name="Group"/>
          <p:cNvGrpSpPr/>
          <p:nvPr/>
        </p:nvGrpSpPr>
        <p:grpSpPr>
          <a:xfrm>
            <a:off x="2175509" y="971548"/>
            <a:ext cx="3726183" cy="1840232"/>
            <a:chOff x="-1" y="-1"/>
            <a:chExt cx="4140202" cy="2044701"/>
          </a:xfrm>
        </p:grpSpPr>
        <p:sp>
          <p:nvSpPr>
            <p:cNvPr id="337" name="Rounded Rectangle"/>
            <p:cNvSpPr/>
            <p:nvPr/>
          </p:nvSpPr>
          <p:spPr>
            <a:xfrm>
              <a:off x="12700" y="0"/>
              <a:ext cx="4127501" cy="2044700"/>
            </a:xfrm>
            <a:prstGeom prst="roundRect">
              <a:avLst>
                <a:gd name="adj" fmla="val 14907"/>
              </a:avLst>
            </a:prstGeom>
            <a:solidFill>
              <a:srgbClr val="EBEBEB"/>
            </a:solidFill>
            <a:ln w="25400" cap="flat">
              <a:solidFill>
                <a:srgbClr val="C0C0C0"/>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3240"/>
                </a:lnSpc>
                <a:tabLst>
                  <a:tab pos="96012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sz="2700"/>
            </a:p>
          </p:txBody>
        </p:sp>
        <p:sp>
          <p:nvSpPr>
            <p:cNvPr id="338" name="Product owner…"/>
            <p:cNvSpPr txBox="1"/>
            <p:nvPr/>
          </p:nvSpPr>
          <p:spPr>
            <a:xfrm>
              <a:off x="152883" y="622300"/>
              <a:ext cx="2806701" cy="13849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p>
              <a:pPr marL="205740" indent="-205740">
                <a:lnSpc>
                  <a:spcPts val="2970"/>
                </a:lnSpc>
                <a:buClr>
                  <a:srgbClr val="C0C0C0"/>
                </a:buClr>
                <a:buSzPct val="125000"/>
                <a:buChar char="•"/>
                <a:tabLst>
                  <a:tab pos="960120" algn="l"/>
                </a:tabLst>
                <a:defRPr sz="2800">
                  <a:solidFill>
                    <a:srgbClr val="C0C0C0"/>
                  </a:solidFill>
                </a:defRPr>
              </a:pPr>
              <a:r>
                <a:rPr sz="2520"/>
                <a:t>Product owner</a:t>
              </a:r>
            </a:p>
            <a:p>
              <a:pPr marL="205740" indent="-205740">
                <a:lnSpc>
                  <a:spcPts val="2970"/>
                </a:lnSpc>
                <a:buClr>
                  <a:srgbClr val="C0C0C0"/>
                </a:buClr>
                <a:buSzPct val="125000"/>
                <a:buChar char="•"/>
                <a:tabLst>
                  <a:tab pos="960120" algn="l"/>
                </a:tabLst>
                <a:defRPr sz="2800">
                  <a:solidFill>
                    <a:srgbClr val="C0C0C0"/>
                  </a:solidFill>
                </a:defRPr>
              </a:pPr>
              <a:r>
                <a:rPr sz="2520"/>
                <a:t>ScrumMaster</a:t>
              </a:r>
            </a:p>
            <a:p>
              <a:pPr marL="205740" indent="-205740">
                <a:lnSpc>
                  <a:spcPts val="2970"/>
                </a:lnSpc>
                <a:buClr>
                  <a:srgbClr val="C0C0C0"/>
                </a:buClr>
                <a:buSzPct val="125000"/>
                <a:buChar char="•"/>
                <a:tabLst>
                  <a:tab pos="960120" algn="l"/>
                </a:tabLst>
                <a:defRPr sz="2800">
                  <a:solidFill>
                    <a:srgbClr val="C0C0C0"/>
                  </a:solidFill>
                </a:defRPr>
              </a:pPr>
              <a:r>
                <a:rPr sz="2520"/>
                <a:t>Team</a:t>
              </a:r>
            </a:p>
          </p:txBody>
        </p:sp>
        <p:sp>
          <p:nvSpPr>
            <p:cNvPr id="339" name="Rectangle"/>
            <p:cNvSpPr/>
            <p:nvPr/>
          </p:nvSpPr>
          <p:spPr>
            <a:xfrm>
              <a:off x="482599" y="-1"/>
              <a:ext cx="1905001" cy="596901"/>
            </a:xfrm>
            <a:prstGeom prst="rect">
              <a:avLst/>
            </a:pr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40" name="Shape"/>
            <p:cNvSpPr/>
            <p:nvPr/>
          </p:nvSpPr>
          <p:spPr>
            <a:xfrm rot="10800000">
              <a:off x="2273300" y="139700"/>
              <a:ext cx="495301" cy="45720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41" name="Shape"/>
            <p:cNvSpPr/>
            <p:nvPr/>
          </p:nvSpPr>
          <p:spPr>
            <a:xfrm>
              <a:off x="-1" y="-1"/>
              <a:ext cx="495301" cy="457201"/>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42" name="Rectangle"/>
            <p:cNvSpPr/>
            <p:nvPr/>
          </p:nvSpPr>
          <p:spPr>
            <a:xfrm>
              <a:off x="-1" y="342899"/>
              <a:ext cx="622301" cy="254001"/>
            </a:xfrm>
            <a:prstGeom prst="rect">
              <a:avLst/>
            </a:pr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43" name="Rectangle"/>
            <p:cNvSpPr/>
            <p:nvPr/>
          </p:nvSpPr>
          <p:spPr>
            <a:xfrm>
              <a:off x="2146300" y="-1"/>
              <a:ext cx="622301" cy="254001"/>
            </a:xfrm>
            <a:prstGeom prst="rect">
              <a:avLst/>
            </a:pr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44" name="Roles"/>
            <p:cNvSpPr txBox="1"/>
            <p:nvPr/>
          </p:nvSpPr>
          <p:spPr>
            <a:xfrm>
              <a:off x="165583" y="12699"/>
              <a:ext cx="2120902" cy="644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a:lnSpc>
                  <a:spcPts val="3800"/>
                </a:lnSpc>
                <a:tabLst>
                  <a:tab pos="1066800" algn="l"/>
                </a:tabLst>
                <a:defRPr>
                  <a:solidFill>
                    <a:srgbClr val="FFFFFF"/>
                  </a:solidFill>
                </a:defRPr>
              </a:lvl1pPr>
            </a:lstStyle>
            <a:p>
              <a:r>
                <a:rPr sz="1620"/>
                <a:t>Roles</a:t>
              </a:r>
            </a:p>
          </p:txBody>
        </p:sp>
      </p:grpSp>
      <p:sp>
        <p:nvSpPr>
          <p:cNvPr id="346" name="Scrum framework"/>
          <p:cNvSpPr txBox="1">
            <a:spLocks noGrp="1"/>
          </p:cNvSpPr>
          <p:nvPr>
            <p:ph type="title"/>
          </p:nvPr>
        </p:nvSpPr>
        <p:spPr>
          <a:xfrm>
            <a:off x="1329690" y="328184"/>
            <a:ext cx="9601200" cy="1485900"/>
          </a:xfrm>
          <a:prstGeom prst="rect">
            <a:avLst/>
          </a:prstGeom>
        </p:spPr>
        <p:txBody>
          <a:bodyPr/>
          <a:lstStyle/>
          <a:p>
            <a:r>
              <a:rPr b="1" dirty="0"/>
              <a:t>Scrum framework</a:t>
            </a:r>
          </a:p>
        </p:txBody>
      </p:sp>
      <p:grpSp>
        <p:nvGrpSpPr>
          <p:cNvPr id="355" name="Group"/>
          <p:cNvGrpSpPr/>
          <p:nvPr/>
        </p:nvGrpSpPr>
        <p:grpSpPr>
          <a:xfrm>
            <a:off x="6118859" y="4594858"/>
            <a:ext cx="3726183" cy="1840232"/>
            <a:chOff x="-1" y="-1"/>
            <a:chExt cx="4140202" cy="2044701"/>
          </a:xfrm>
        </p:grpSpPr>
        <p:sp>
          <p:nvSpPr>
            <p:cNvPr id="347" name="Rounded Rectangle"/>
            <p:cNvSpPr/>
            <p:nvPr/>
          </p:nvSpPr>
          <p:spPr>
            <a:xfrm>
              <a:off x="12700" y="0"/>
              <a:ext cx="4127501" cy="2044700"/>
            </a:xfrm>
            <a:prstGeom prst="roundRect">
              <a:avLst>
                <a:gd name="adj" fmla="val 14907"/>
              </a:avLst>
            </a:prstGeom>
            <a:solidFill>
              <a:srgbClr val="EBEBEB"/>
            </a:solidFill>
            <a:ln w="25400" cap="flat">
              <a:solidFill>
                <a:srgbClr val="C0C0C0"/>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3240"/>
                </a:lnSpc>
                <a:tabLst>
                  <a:tab pos="96012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sz="2700"/>
            </a:p>
          </p:txBody>
        </p:sp>
        <p:sp>
          <p:nvSpPr>
            <p:cNvPr id="348" name="Product backlog…"/>
            <p:cNvSpPr txBox="1"/>
            <p:nvPr/>
          </p:nvSpPr>
          <p:spPr>
            <a:xfrm>
              <a:off x="152882" y="622300"/>
              <a:ext cx="3771902" cy="13849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p>
              <a:pPr marL="205740" indent="-205740">
                <a:lnSpc>
                  <a:spcPts val="2970"/>
                </a:lnSpc>
                <a:buClr>
                  <a:srgbClr val="C0C0C0"/>
                </a:buClr>
                <a:buSzPct val="125000"/>
                <a:buChar char="•"/>
                <a:tabLst>
                  <a:tab pos="960120" algn="l"/>
                </a:tabLst>
                <a:defRPr sz="2800">
                  <a:solidFill>
                    <a:srgbClr val="C0C0C0"/>
                  </a:solidFill>
                </a:defRPr>
              </a:pPr>
              <a:r>
                <a:rPr sz="2520"/>
                <a:t>Product backlog</a:t>
              </a:r>
            </a:p>
            <a:p>
              <a:pPr marL="205740" indent="-205740">
                <a:lnSpc>
                  <a:spcPts val="2970"/>
                </a:lnSpc>
                <a:buClr>
                  <a:srgbClr val="C0C0C0"/>
                </a:buClr>
                <a:buSzPct val="125000"/>
                <a:buChar char="•"/>
                <a:tabLst>
                  <a:tab pos="960120" algn="l"/>
                </a:tabLst>
                <a:defRPr sz="2800">
                  <a:solidFill>
                    <a:srgbClr val="C0C0C0"/>
                  </a:solidFill>
                </a:defRPr>
              </a:pPr>
              <a:r>
                <a:rPr sz="2520"/>
                <a:t>Sprint backlog</a:t>
              </a:r>
            </a:p>
            <a:p>
              <a:pPr marL="205740" indent="-205740">
                <a:lnSpc>
                  <a:spcPts val="2970"/>
                </a:lnSpc>
                <a:buClr>
                  <a:srgbClr val="C0C0C0"/>
                </a:buClr>
                <a:buSzPct val="125000"/>
                <a:buChar char="•"/>
                <a:tabLst>
                  <a:tab pos="960120" algn="l"/>
                </a:tabLst>
                <a:defRPr sz="2800">
                  <a:solidFill>
                    <a:srgbClr val="C0C0C0"/>
                  </a:solidFill>
                </a:defRPr>
              </a:pPr>
              <a:r>
                <a:rPr sz="2520"/>
                <a:t>Burndown charts</a:t>
              </a:r>
            </a:p>
          </p:txBody>
        </p:sp>
        <p:sp>
          <p:nvSpPr>
            <p:cNvPr id="349" name="Rectangle"/>
            <p:cNvSpPr/>
            <p:nvPr/>
          </p:nvSpPr>
          <p:spPr>
            <a:xfrm>
              <a:off x="482599" y="-1"/>
              <a:ext cx="1905001" cy="596901"/>
            </a:xfrm>
            <a:prstGeom prst="rect">
              <a:avLst/>
            </a:pr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50" name="Shape"/>
            <p:cNvSpPr/>
            <p:nvPr/>
          </p:nvSpPr>
          <p:spPr>
            <a:xfrm rot="10800000">
              <a:off x="2273300" y="139700"/>
              <a:ext cx="495301" cy="45720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51" name="Shape"/>
            <p:cNvSpPr/>
            <p:nvPr/>
          </p:nvSpPr>
          <p:spPr>
            <a:xfrm>
              <a:off x="-1" y="-1"/>
              <a:ext cx="495301" cy="457201"/>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52" name="Rectangle"/>
            <p:cNvSpPr/>
            <p:nvPr/>
          </p:nvSpPr>
          <p:spPr>
            <a:xfrm>
              <a:off x="-1" y="342899"/>
              <a:ext cx="622301" cy="254001"/>
            </a:xfrm>
            <a:prstGeom prst="rect">
              <a:avLst/>
            </a:pr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53" name="Rectangle"/>
            <p:cNvSpPr/>
            <p:nvPr/>
          </p:nvSpPr>
          <p:spPr>
            <a:xfrm>
              <a:off x="2146300" y="-1"/>
              <a:ext cx="622301" cy="254001"/>
            </a:xfrm>
            <a:prstGeom prst="rect">
              <a:avLst/>
            </a:pr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54" name="Artifacts"/>
            <p:cNvSpPr txBox="1"/>
            <p:nvPr/>
          </p:nvSpPr>
          <p:spPr>
            <a:xfrm>
              <a:off x="165583" y="12699"/>
              <a:ext cx="2120902" cy="644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a:lnSpc>
                  <a:spcPts val="3800"/>
                </a:lnSpc>
                <a:tabLst>
                  <a:tab pos="1066800" algn="l"/>
                </a:tabLst>
                <a:defRPr>
                  <a:solidFill>
                    <a:srgbClr val="FFFFFF"/>
                  </a:solidFill>
                </a:defRPr>
              </a:lvl1pPr>
            </a:lstStyle>
            <a:p>
              <a:r>
                <a:rPr sz="1620"/>
                <a:t>Artifacts</a:t>
              </a:r>
            </a:p>
          </p:txBody>
        </p:sp>
      </p:grpSp>
      <p:grpSp>
        <p:nvGrpSpPr>
          <p:cNvPr id="364" name="Group"/>
          <p:cNvGrpSpPr/>
          <p:nvPr/>
        </p:nvGrpSpPr>
        <p:grpSpPr>
          <a:xfrm>
            <a:off x="4484369" y="2537458"/>
            <a:ext cx="3726183" cy="2274572"/>
            <a:chOff x="-1" y="-1"/>
            <a:chExt cx="4140202" cy="2527301"/>
          </a:xfrm>
        </p:grpSpPr>
        <p:sp>
          <p:nvSpPr>
            <p:cNvPr id="356" name="Rounded Rectangle"/>
            <p:cNvSpPr/>
            <p:nvPr/>
          </p:nvSpPr>
          <p:spPr>
            <a:xfrm>
              <a:off x="12700" y="0"/>
              <a:ext cx="4127501" cy="2527300"/>
            </a:xfrm>
            <a:prstGeom prst="roundRect">
              <a:avLst>
                <a:gd name="adj" fmla="val 12060"/>
              </a:avLst>
            </a:prstGeom>
            <a:blipFill rotWithShape="1">
              <a:blip r:embed="rId2"/>
              <a:srcRect/>
              <a:tile tx="0" ty="0" sx="100000" sy="100000" flip="none" algn="tl"/>
            </a:blipFill>
            <a:ln w="25400" cap="flat">
              <a:solidFill>
                <a:srgbClr val="005192"/>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3240"/>
                </a:lnSpc>
                <a:tabLst>
                  <a:tab pos="96012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sz="2700"/>
            </a:p>
          </p:txBody>
        </p:sp>
        <p:sp>
          <p:nvSpPr>
            <p:cNvPr id="357" name="Sprint planning…"/>
            <p:cNvSpPr txBox="1"/>
            <p:nvPr/>
          </p:nvSpPr>
          <p:spPr>
            <a:xfrm>
              <a:off x="152882" y="622300"/>
              <a:ext cx="3683002" cy="18124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p>
              <a:pPr marL="205740" indent="-205740">
                <a:lnSpc>
                  <a:spcPts val="2970"/>
                </a:lnSpc>
                <a:buSzPct val="125000"/>
                <a:buChar char="•"/>
                <a:tabLst>
                  <a:tab pos="960120" algn="l"/>
                </a:tabLst>
                <a:defRPr sz="2800">
                  <a:solidFill>
                    <a:srgbClr val="FFFFFF"/>
                  </a:solidFill>
                </a:defRPr>
              </a:pPr>
              <a:r>
                <a:rPr sz="2520"/>
                <a:t>Sprint planning</a:t>
              </a:r>
            </a:p>
            <a:p>
              <a:pPr marL="205740" indent="-205740">
                <a:lnSpc>
                  <a:spcPts val="2970"/>
                </a:lnSpc>
                <a:buSzPct val="125000"/>
                <a:buChar char="•"/>
                <a:tabLst>
                  <a:tab pos="960120" algn="l"/>
                </a:tabLst>
                <a:defRPr sz="2800">
                  <a:solidFill>
                    <a:srgbClr val="FFFFFF"/>
                  </a:solidFill>
                </a:defRPr>
              </a:pPr>
              <a:r>
                <a:rPr sz="2520"/>
                <a:t>Sprint review</a:t>
              </a:r>
            </a:p>
            <a:p>
              <a:pPr marL="205740" indent="-205740">
                <a:lnSpc>
                  <a:spcPts val="2970"/>
                </a:lnSpc>
                <a:buSzPct val="125000"/>
                <a:buChar char="•"/>
                <a:tabLst>
                  <a:tab pos="960120" algn="l"/>
                </a:tabLst>
                <a:defRPr sz="2800">
                  <a:solidFill>
                    <a:srgbClr val="FFFFFF"/>
                  </a:solidFill>
                </a:defRPr>
              </a:pPr>
              <a:r>
                <a:rPr sz="2520"/>
                <a:t>Sprint retrospective</a:t>
              </a:r>
            </a:p>
            <a:p>
              <a:pPr marL="205740" indent="-205740">
                <a:lnSpc>
                  <a:spcPts val="2970"/>
                </a:lnSpc>
                <a:buSzPct val="125000"/>
                <a:buChar char="•"/>
                <a:tabLst>
                  <a:tab pos="960120" algn="l"/>
                </a:tabLst>
                <a:defRPr sz="2800">
                  <a:solidFill>
                    <a:srgbClr val="FFFFFF"/>
                  </a:solidFill>
                </a:defRPr>
              </a:pPr>
              <a:r>
                <a:rPr sz="2520"/>
                <a:t>Daily scrum meeting</a:t>
              </a:r>
            </a:p>
          </p:txBody>
        </p:sp>
        <p:sp>
          <p:nvSpPr>
            <p:cNvPr id="358" name="Rectangle"/>
            <p:cNvSpPr/>
            <p:nvPr/>
          </p:nvSpPr>
          <p:spPr>
            <a:xfrm>
              <a:off x="482599" y="-1"/>
              <a:ext cx="1905001" cy="596901"/>
            </a:xfrm>
            <a:prstGeom prst="rect">
              <a:avLst/>
            </a:pr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59" name="Shape"/>
            <p:cNvSpPr/>
            <p:nvPr/>
          </p:nvSpPr>
          <p:spPr>
            <a:xfrm rot="10800000">
              <a:off x="2273300" y="139700"/>
              <a:ext cx="495301" cy="45720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60" name="Shape"/>
            <p:cNvSpPr/>
            <p:nvPr/>
          </p:nvSpPr>
          <p:spPr>
            <a:xfrm>
              <a:off x="-1" y="-1"/>
              <a:ext cx="495301" cy="457201"/>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61" name="Rectangle"/>
            <p:cNvSpPr/>
            <p:nvPr/>
          </p:nvSpPr>
          <p:spPr>
            <a:xfrm>
              <a:off x="-1" y="342899"/>
              <a:ext cx="622301" cy="254001"/>
            </a:xfrm>
            <a:prstGeom prst="rect">
              <a:avLst/>
            </a:pr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62" name="Rectangle"/>
            <p:cNvSpPr/>
            <p:nvPr/>
          </p:nvSpPr>
          <p:spPr>
            <a:xfrm>
              <a:off x="2146300" y="-1"/>
              <a:ext cx="622301" cy="254001"/>
            </a:xfrm>
            <a:prstGeom prst="rect">
              <a:avLst/>
            </a:pr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63" name="Ceremonies"/>
            <p:cNvSpPr txBox="1"/>
            <p:nvPr/>
          </p:nvSpPr>
          <p:spPr>
            <a:xfrm>
              <a:off x="165583" y="12699"/>
              <a:ext cx="2120902" cy="644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a:lnSpc>
                  <a:spcPts val="3800"/>
                </a:lnSpc>
                <a:tabLst>
                  <a:tab pos="1066800" algn="l"/>
                </a:tabLst>
                <a:defRPr>
                  <a:solidFill>
                    <a:srgbClr val="FFFFFF"/>
                  </a:solidFill>
                </a:defRPr>
              </a:lvl1pPr>
            </a:lstStyle>
            <a:p>
              <a:r>
                <a:rPr sz="1620"/>
                <a:t>Ceremonies</a:t>
              </a:r>
            </a:p>
          </p:txBody>
        </p:sp>
      </p:grpSp>
    </p:spTree>
    <p:extLst>
      <p:ext uri="{BB962C8B-B14F-4D97-AF65-F5344CB8AC3E}">
        <p14:creationId xmlns:p14="http://schemas.microsoft.com/office/powerpoint/2010/main" val="1717630396"/>
      </p:ext>
    </p:extLst>
  </p:cSld>
  <p:clrMapOvr>
    <a:masterClrMapping/>
  </p:clrMapOvr>
  <mc:AlternateContent xmlns:mc="http://schemas.openxmlformats.org/markup-compatibility/2006" xmlns:p14="http://schemas.microsoft.com/office/powerpoint/2010/main">
    <mc:Choice Requires="p14">
      <p:transition spd="slow">
        <p14:prism dir="r"/>
      </p:transition>
    </mc:Choice>
    <mc:Fallback xmlns="" xmlns:m="http://schemas.openxmlformats.org/officeDocument/2006/math" xmlns:a14="http://schemas.microsoft.com/office/drawing/2010/main">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Rounded Rectangle"/>
          <p:cNvSpPr/>
          <p:nvPr/>
        </p:nvSpPr>
        <p:spPr>
          <a:xfrm>
            <a:off x="3741420" y="811530"/>
            <a:ext cx="4583430" cy="5417820"/>
          </a:xfrm>
          <a:prstGeom prst="roundRect">
            <a:avLst>
              <a:gd name="adj" fmla="val 5985"/>
            </a:avLst>
          </a:prstGeom>
          <a:blipFill>
            <a:blip r:embed="rId2"/>
          </a:blipFill>
          <a:ln w="25400">
            <a:solidFill>
              <a:srgbClr val="005192"/>
            </a:solidFill>
            <a:miter lim="400000"/>
          </a:ln>
          <a:effectLst>
            <a:outerShdw blurRad="114300" dist="63500" dir="2700000" rotWithShape="0">
              <a:srgbClr val="000000">
                <a:alpha val="30000"/>
              </a:srgbClr>
            </a:outerShdw>
          </a:effectLst>
        </p:spPr>
        <p:txBody>
          <a:bodyPr lIns="34290" tIns="34290" rIns="34290" bIns="34290" anchor="ctr"/>
          <a:lstStyle/>
          <a:p>
            <a:pPr>
              <a:lnSpc>
                <a:spcPts val="3240"/>
              </a:lnSpc>
              <a:tabLst>
                <a:tab pos="96012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sz="2700"/>
          </a:p>
        </p:txBody>
      </p:sp>
      <p:sp>
        <p:nvSpPr>
          <p:cNvPr id="367" name="Rectangle"/>
          <p:cNvSpPr/>
          <p:nvPr/>
        </p:nvSpPr>
        <p:spPr>
          <a:xfrm>
            <a:off x="4164330" y="811530"/>
            <a:ext cx="3143250" cy="537210"/>
          </a:xfrm>
          <a:prstGeom prst="rect">
            <a:avLst/>
          </a:prstGeom>
          <a:solidFill>
            <a:srgbClr val="005192"/>
          </a:solidFill>
          <a:ln w="12700">
            <a:miter lim="400000"/>
          </a:ln>
        </p:spPr>
        <p:txBody>
          <a:bodyPr lIns="34290" tIns="34290" rIns="34290" bIns="34290" anchor="ct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68" name="Shape"/>
          <p:cNvSpPr/>
          <p:nvPr/>
        </p:nvSpPr>
        <p:spPr>
          <a:xfrm>
            <a:off x="3729989" y="811530"/>
            <a:ext cx="445772" cy="411481"/>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192"/>
          </a:solidFill>
          <a:ln w="12700">
            <a:miter lim="400000"/>
          </a:ln>
        </p:spPr>
        <p:txBody>
          <a:bodyPr lIns="34290" tIns="34290" rIns="34290" bIns="34290" anchor="ct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69" name="Rectangle"/>
          <p:cNvSpPr/>
          <p:nvPr/>
        </p:nvSpPr>
        <p:spPr>
          <a:xfrm>
            <a:off x="3729990" y="1120140"/>
            <a:ext cx="560070" cy="228600"/>
          </a:xfrm>
          <a:prstGeom prst="rect">
            <a:avLst/>
          </a:prstGeom>
          <a:solidFill>
            <a:srgbClr val="005192"/>
          </a:solidFill>
          <a:ln w="12700">
            <a:miter lim="400000"/>
          </a:ln>
        </p:spPr>
        <p:txBody>
          <a:bodyPr lIns="34290" tIns="34290" rIns="34290" bIns="34290" anchor="ctr"/>
          <a:lstStyle/>
          <a:p>
            <a:pPr defTabSz="525780">
              <a:defRPr sz="4000">
                <a:solidFill>
                  <a:srgbClr val="FFFFFF"/>
                </a:solidFill>
                <a:effectLst>
                  <a:outerShdw blurRad="38100" dist="12700" dir="5400000" rotWithShape="0">
                    <a:srgbClr val="000000">
                      <a:alpha val="50000"/>
                    </a:srgbClr>
                  </a:outerShdw>
                </a:effectLst>
              </a:defRPr>
            </a:pPr>
            <a:endParaRPr sz="3600"/>
          </a:p>
        </p:txBody>
      </p:sp>
      <p:grpSp>
        <p:nvGrpSpPr>
          <p:cNvPr id="372" name="Group"/>
          <p:cNvGrpSpPr/>
          <p:nvPr/>
        </p:nvGrpSpPr>
        <p:grpSpPr>
          <a:xfrm>
            <a:off x="7136129" y="811530"/>
            <a:ext cx="560073" cy="537212"/>
            <a:chOff x="0" y="0"/>
            <a:chExt cx="622301" cy="596901"/>
          </a:xfrm>
        </p:grpSpPr>
        <p:sp>
          <p:nvSpPr>
            <p:cNvPr id="370" name="Shape"/>
            <p:cNvSpPr/>
            <p:nvPr/>
          </p:nvSpPr>
          <p:spPr>
            <a:xfrm rot="10800000">
              <a:off x="127000" y="139700"/>
              <a:ext cx="495302" cy="457202"/>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71" name="Rectangle"/>
            <p:cNvSpPr/>
            <p:nvPr/>
          </p:nvSpPr>
          <p:spPr>
            <a:xfrm>
              <a:off x="-1" y="0"/>
              <a:ext cx="622302" cy="254001"/>
            </a:xfrm>
            <a:prstGeom prst="rect">
              <a:avLst/>
            </a:pr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grpSp>
      <p:sp>
        <p:nvSpPr>
          <p:cNvPr id="373" name="Sprint planning meeting"/>
          <p:cNvSpPr txBox="1"/>
          <p:nvPr/>
        </p:nvSpPr>
        <p:spPr>
          <a:xfrm>
            <a:off x="3879014" y="811530"/>
            <a:ext cx="3577592" cy="5796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20" tIns="45720" rIns="45720" bIns="45720">
            <a:spAutoFit/>
          </a:bodyPr>
          <a:lstStyle>
            <a:lvl1pPr algn="l">
              <a:lnSpc>
                <a:spcPts val="3800"/>
              </a:lnSpc>
              <a:tabLst>
                <a:tab pos="1066800" algn="l"/>
              </a:tabLst>
              <a:defRPr>
                <a:solidFill>
                  <a:srgbClr val="FFFFFF"/>
                </a:solidFill>
              </a:defRPr>
            </a:lvl1pPr>
          </a:lstStyle>
          <a:p>
            <a:r>
              <a:rPr sz="1620" dirty="0"/>
              <a:t>Sprint planning meeting</a:t>
            </a:r>
          </a:p>
        </p:txBody>
      </p:sp>
      <p:grpSp>
        <p:nvGrpSpPr>
          <p:cNvPr id="380" name="Group"/>
          <p:cNvGrpSpPr/>
          <p:nvPr/>
        </p:nvGrpSpPr>
        <p:grpSpPr>
          <a:xfrm>
            <a:off x="3970018" y="1531619"/>
            <a:ext cx="4194812" cy="1680212"/>
            <a:chOff x="-1" y="0"/>
            <a:chExt cx="4660901" cy="1866901"/>
          </a:xfrm>
        </p:grpSpPr>
        <p:sp>
          <p:nvSpPr>
            <p:cNvPr id="374" name="Rounded Rectangle"/>
            <p:cNvSpPr/>
            <p:nvPr/>
          </p:nvSpPr>
          <p:spPr>
            <a:xfrm>
              <a:off x="0" y="0"/>
              <a:ext cx="4660900" cy="1866901"/>
            </a:xfrm>
            <a:prstGeom prst="roundRect">
              <a:avLst>
                <a:gd name="adj" fmla="val 16327"/>
              </a:avLst>
            </a:prstGeom>
            <a:blipFill rotWithShape="1">
              <a:blip r:embed="rId3"/>
              <a:srcRect/>
              <a:tile tx="0" ty="0" sx="100000" sy="100000" flip="none" algn="tl"/>
            </a:blipFill>
            <a:ln w="25400" cap="flat">
              <a:solidFill>
                <a:srgbClr val="10612B"/>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3240"/>
                </a:lnSpc>
                <a:tabLst>
                  <a:tab pos="96012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sz="2700"/>
            </a:p>
          </p:txBody>
        </p:sp>
        <p:sp>
          <p:nvSpPr>
            <p:cNvPr id="375" name="Rectangle"/>
            <p:cNvSpPr/>
            <p:nvPr/>
          </p:nvSpPr>
          <p:spPr>
            <a:xfrm>
              <a:off x="482599" y="0"/>
              <a:ext cx="2273301" cy="457201"/>
            </a:xfrm>
            <a:prstGeom prst="rect">
              <a:avLst/>
            </a:prstGeom>
            <a:solidFill>
              <a:srgbClr val="10612B"/>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76" name="Shape"/>
            <p:cNvSpPr/>
            <p:nvPr/>
          </p:nvSpPr>
          <p:spPr>
            <a:xfrm rot="10800000">
              <a:off x="2628900" y="0"/>
              <a:ext cx="495301" cy="457201"/>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10612B"/>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77" name="Shape"/>
            <p:cNvSpPr/>
            <p:nvPr/>
          </p:nvSpPr>
          <p:spPr>
            <a:xfrm>
              <a:off x="-1" y="0"/>
              <a:ext cx="495301" cy="457201"/>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10612B"/>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78" name="Sprint prioritization"/>
            <p:cNvSpPr txBox="1"/>
            <p:nvPr/>
          </p:nvSpPr>
          <p:spPr>
            <a:xfrm>
              <a:off x="165583" y="0"/>
              <a:ext cx="2552702" cy="50156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a:lnSpc>
                  <a:spcPts val="2800"/>
                </a:lnSpc>
                <a:tabLst>
                  <a:tab pos="1066800" algn="l"/>
                </a:tabLst>
                <a:defRPr sz="2400">
                  <a:solidFill>
                    <a:srgbClr val="FFFFFF"/>
                  </a:solidFill>
                </a:defRPr>
              </a:lvl1pPr>
            </a:lstStyle>
            <a:p>
              <a:r>
                <a:rPr sz="2160"/>
                <a:t>Sprint prioritization</a:t>
              </a:r>
            </a:p>
          </p:txBody>
        </p:sp>
        <p:sp>
          <p:nvSpPr>
            <p:cNvPr id="379" name="Analyze and evaluate product backlog…"/>
            <p:cNvSpPr txBox="1"/>
            <p:nvPr/>
          </p:nvSpPr>
          <p:spPr>
            <a:xfrm>
              <a:off x="63982" y="533400"/>
              <a:ext cx="4318002" cy="11712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p>
              <a:pPr marL="205740" indent="-205740">
                <a:lnSpc>
                  <a:spcPts val="2520"/>
                </a:lnSpc>
                <a:buSzPct val="125000"/>
                <a:buChar char="•"/>
                <a:tabLst>
                  <a:tab pos="960120" algn="l"/>
                </a:tabLst>
                <a:defRPr sz="2400">
                  <a:solidFill>
                    <a:srgbClr val="FFFFFF"/>
                  </a:solidFill>
                </a:defRPr>
              </a:pPr>
              <a:r>
                <a:rPr sz="2160"/>
                <a:t>Analyze and evaluate product backlog</a:t>
              </a:r>
            </a:p>
            <a:p>
              <a:pPr marL="205740" indent="-205740">
                <a:lnSpc>
                  <a:spcPts val="2520"/>
                </a:lnSpc>
                <a:buSzPct val="125000"/>
                <a:buChar char="•"/>
                <a:tabLst>
                  <a:tab pos="960120" algn="l"/>
                </a:tabLst>
                <a:defRPr sz="2400">
                  <a:solidFill>
                    <a:srgbClr val="FFFFFF"/>
                  </a:solidFill>
                </a:defRPr>
              </a:pPr>
              <a:r>
                <a:rPr sz="2160"/>
                <a:t>Select sprint goal</a:t>
              </a:r>
            </a:p>
          </p:txBody>
        </p:sp>
      </p:grpSp>
      <p:grpSp>
        <p:nvGrpSpPr>
          <p:cNvPr id="387" name="Group"/>
          <p:cNvGrpSpPr/>
          <p:nvPr/>
        </p:nvGrpSpPr>
        <p:grpSpPr>
          <a:xfrm>
            <a:off x="3970018" y="3371849"/>
            <a:ext cx="4194812" cy="2816597"/>
            <a:chOff x="-1" y="0"/>
            <a:chExt cx="4660901" cy="3129550"/>
          </a:xfrm>
        </p:grpSpPr>
        <p:sp>
          <p:nvSpPr>
            <p:cNvPr id="381" name="Rounded Rectangle"/>
            <p:cNvSpPr/>
            <p:nvPr/>
          </p:nvSpPr>
          <p:spPr>
            <a:xfrm>
              <a:off x="0" y="0"/>
              <a:ext cx="4660900" cy="2933701"/>
            </a:xfrm>
            <a:prstGeom prst="roundRect">
              <a:avLst>
                <a:gd name="adj" fmla="val 10390"/>
              </a:avLst>
            </a:prstGeom>
            <a:blipFill rotWithShape="1">
              <a:blip r:embed="rId3"/>
              <a:srcRect/>
              <a:tile tx="0" ty="0" sx="100000" sy="100000" flip="none" algn="tl"/>
            </a:blipFill>
            <a:ln w="25400" cap="flat">
              <a:solidFill>
                <a:srgbClr val="10612B"/>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3240"/>
                </a:lnSpc>
                <a:tabLst>
                  <a:tab pos="96012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sz="2700"/>
            </a:p>
          </p:txBody>
        </p:sp>
        <p:sp>
          <p:nvSpPr>
            <p:cNvPr id="382" name="Rectangle"/>
            <p:cNvSpPr/>
            <p:nvPr/>
          </p:nvSpPr>
          <p:spPr>
            <a:xfrm>
              <a:off x="482599" y="0"/>
              <a:ext cx="2273301" cy="457201"/>
            </a:xfrm>
            <a:prstGeom prst="rect">
              <a:avLst/>
            </a:prstGeom>
            <a:solidFill>
              <a:srgbClr val="10612B"/>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83" name="Shape"/>
            <p:cNvSpPr/>
            <p:nvPr/>
          </p:nvSpPr>
          <p:spPr>
            <a:xfrm rot="10800000">
              <a:off x="2628900" y="0"/>
              <a:ext cx="495301" cy="457201"/>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10612B"/>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84" name="Shape"/>
            <p:cNvSpPr/>
            <p:nvPr/>
          </p:nvSpPr>
          <p:spPr>
            <a:xfrm>
              <a:off x="-1" y="0"/>
              <a:ext cx="495301" cy="457201"/>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10612B"/>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385" name="Sprint planning"/>
            <p:cNvSpPr txBox="1"/>
            <p:nvPr/>
          </p:nvSpPr>
          <p:spPr>
            <a:xfrm>
              <a:off x="165583" y="0"/>
              <a:ext cx="2552702" cy="50156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a:lnSpc>
                  <a:spcPts val="2800"/>
                </a:lnSpc>
                <a:tabLst>
                  <a:tab pos="1066800" algn="l"/>
                </a:tabLst>
                <a:defRPr sz="2400">
                  <a:solidFill>
                    <a:srgbClr val="FFFFFF"/>
                  </a:solidFill>
                </a:defRPr>
              </a:lvl1pPr>
            </a:lstStyle>
            <a:p>
              <a:r>
                <a:rPr sz="2160"/>
                <a:t>Sprint planning</a:t>
              </a:r>
            </a:p>
          </p:txBody>
        </p:sp>
        <p:sp>
          <p:nvSpPr>
            <p:cNvPr id="386" name="Decide how to achieve sprint goal (design)…"/>
            <p:cNvSpPr txBox="1"/>
            <p:nvPr/>
          </p:nvSpPr>
          <p:spPr>
            <a:xfrm>
              <a:off x="63982" y="533400"/>
              <a:ext cx="4318002" cy="25961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p>
              <a:pPr marL="205740" indent="-205740">
                <a:lnSpc>
                  <a:spcPts val="2520"/>
                </a:lnSpc>
                <a:buSzPct val="125000"/>
                <a:buChar char="•"/>
                <a:tabLst>
                  <a:tab pos="960120" algn="l"/>
                </a:tabLst>
                <a:defRPr sz="2400">
                  <a:solidFill>
                    <a:srgbClr val="FFFFFF"/>
                  </a:solidFill>
                </a:defRPr>
              </a:pPr>
              <a:r>
                <a:rPr sz="2160"/>
                <a:t>Decide how to achieve sprint goal (design)</a:t>
              </a:r>
            </a:p>
            <a:p>
              <a:pPr marL="205740" indent="-205740">
                <a:lnSpc>
                  <a:spcPts val="2520"/>
                </a:lnSpc>
                <a:buSzPct val="125000"/>
                <a:buChar char="•"/>
                <a:tabLst>
                  <a:tab pos="960120" algn="l"/>
                </a:tabLst>
                <a:defRPr sz="2400">
                  <a:solidFill>
                    <a:srgbClr val="FFFFFF"/>
                  </a:solidFill>
                </a:defRPr>
              </a:pPr>
              <a:r>
                <a:rPr sz="2160"/>
                <a:t>Create sprint backlog (tasks) from product backlog items (user stories / features)</a:t>
              </a:r>
            </a:p>
            <a:p>
              <a:pPr marL="205740" indent="-205740">
                <a:lnSpc>
                  <a:spcPts val="2520"/>
                </a:lnSpc>
                <a:buSzPct val="125000"/>
                <a:buChar char="•"/>
                <a:tabLst>
                  <a:tab pos="960120" algn="l"/>
                </a:tabLst>
                <a:defRPr sz="2400">
                  <a:solidFill>
                    <a:srgbClr val="FFFFFF"/>
                  </a:solidFill>
                </a:defRPr>
              </a:pPr>
              <a:r>
                <a:rPr sz="2160"/>
                <a:t>Estimate sprint backlog in hours</a:t>
              </a:r>
            </a:p>
          </p:txBody>
        </p:sp>
      </p:grpSp>
      <p:grpSp>
        <p:nvGrpSpPr>
          <p:cNvPr id="392" name="Group"/>
          <p:cNvGrpSpPr/>
          <p:nvPr/>
        </p:nvGrpSpPr>
        <p:grpSpPr>
          <a:xfrm>
            <a:off x="8164830" y="1851660"/>
            <a:ext cx="2274571" cy="1040130"/>
            <a:chOff x="0" y="0"/>
            <a:chExt cx="2527299" cy="1155700"/>
          </a:xfrm>
        </p:grpSpPr>
        <p:sp>
          <p:nvSpPr>
            <p:cNvPr id="388" name="Line"/>
            <p:cNvSpPr/>
            <p:nvPr/>
          </p:nvSpPr>
          <p:spPr>
            <a:xfrm flipH="1" flipV="1">
              <a:off x="0" y="577416"/>
              <a:ext cx="825605" cy="2"/>
            </a:xfrm>
            <a:prstGeom prst="line">
              <a:avLst/>
            </a:prstGeom>
            <a:noFill/>
            <a:ln w="38100" cap="flat">
              <a:solidFill>
                <a:srgbClr val="000000"/>
              </a:solidFill>
              <a:prstDash val="solid"/>
              <a:miter lim="400000"/>
              <a:headEnd type="triangle" w="med" len="med"/>
            </a:ln>
            <a:effectLst/>
          </p:spPr>
          <p:txBody>
            <a:bodyPr wrap="square" lIns="41146" tIns="41146" rIns="41146" bIns="41146" numCol="1" anchor="t">
              <a:noAutofit/>
            </a:bodyPr>
            <a:lstStyle/>
            <a:p>
              <a:endParaRPr sz="1620"/>
            </a:p>
          </p:txBody>
        </p:sp>
        <p:grpSp>
          <p:nvGrpSpPr>
            <p:cNvPr id="391" name="Sprint…"/>
            <p:cNvGrpSpPr/>
            <p:nvPr/>
          </p:nvGrpSpPr>
          <p:grpSpPr>
            <a:xfrm>
              <a:off x="838200" y="0"/>
              <a:ext cx="1689101" cy="1155700"/>
              <a:chOff x="0" y="0"/>
              <a:chExt cx="1689100" cy="1155700"/>
            </a:xfrm>
          </p:grpSpPr>
          <p:sp>
            <p:nvSpPr>
              <p:cNvPr id="389" name="Rounded Rectangle"/>
              <p:cNvSpPr/>
              <p:nvPr/>
            </p:nvSpPr>
            <p:spPr>
              <a:xfrm>
                <a:off x="0" y="0"/>
                <a:ext cx="1689100" cy="1155700"/>
              </a:xfrm>
              <a:prstGeom prst="roundRect">
                <a:avLst>
                  <a:gd name="adj" fmla="val 26374"/>
                </a:avLst>
              </a:prstGeom>
              <a:blipFill rotWithShape="1">
                <a:blip r:embed="rId4"/>
                <a:srcRect/>
                <a:tile tx="0" ty="0" sx="100000" sy="100000" flip="none" algn="tl"/>
              </a:blipFill>
              <a:ln w="25400" cap="flat">
                <a:solidFill>
                  <a:srgbClr val="921100"/>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3420"/>
                  </a:lnSpc>
                  <a:tabLst>
                    <a:tab pos="960120" algn="l"/>
                  </a:tabLst>
                  <a:defRPr sz="2800">
                    <a:solidFill>
                      <a:srgbClr val="EBF3FF"/>
                    </a:solidFill>
                    <a:effectLst>
                      <a:outerShdw blurRad="38100" dist="12700" dir="5400000" rotWithShape="0">
                        <a:srgbClr val="000000">
                          <a:alpha val="50000"/>
                        </a:srgbClr>
                      </a:outerShdw>
                    </a:effectLst>
                  </a:defRPr>
                </a:pPr>
                <a:endParaRPr sz="2520"/>
              </a:p>
            </p:txBody>
          </p:sp>
          <p:sp>
            <p:nvSpPr>
              <p:cNvPr id="390" name="Sprint…"/>
              <p:cNvSpPr txBox="1"/>
              <p:nvPr/>
            </p:nvSpPr>
            <p:spPr>
              <a:xfrm>
                <a:off x="89274" y="54916"/>
                <a:ext cx="1510552" cy="10458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p>
                <a:pPr>
                  <a:lnSpc>
                    <a:spcPts val="3420"/>
                  </a:lnSpc>
                  <a:tabLst>
                    <a:tab pos="960120" algn="l"/>
                  </a:tabLst>
                  <a:defRPr>
                    <a:solidFill>
                      <a:srgbClr val="EBF3FF"/>
                    </a:solidFill>
                    <a:effectLst>
                      <a:outerShdw blurRad="38100" dist="12700" dir="5400000" rotWithShape="0">
                        <a:srgbClr val="000000">
                          <a:alpha val="50000"/>
                        </a:srgbClr>
                      </a:outerShdw>
                    </a:effectLst>
                  </a:defRPr>
                </a:pPr>
                <a:r>
                  <a:rPr sz="1620"/>
                  <a:t>Sprint</a:t>
                </a:r>
              </a:p>
              <a:p>
                <a:pPr>
                  <a:lnSpc>
                    <a:spcPts val="3420"/>
                  </a:lnSpc>
                  <a:tabLst>
                    <a:tab pos="960120" algn="l"/>
                  </a:tabLst>
                  <a:defRPr>
                    <a:solidFill>
                      <a:srgbClr val="EBF3FF"/>
                    </a:solidFill>
                    <a:effectLst>
                      <a:outerShdw blurRad="38100" dist="12700" dir="5400000" rotWithShape="0">
                        <a:srgbClr val="000000">
                          <a:alpha val="50000"/>
                        </a:srgbClr>
                      </a:outerShdw>
                    </a:effectLst>
                  </a:defRPr>
                </a:pPr>
                <a:r>
                  <a:rPr sz="1620"/>
                  <a:t>goal</a:t>
                </a:r>
              </a:p>
            </p:txBody>
          </p:sp>
        </p:grpSp>
      </p:grpSp>
      <p:sp>
        <p:nvSpPr>
          <p:cNvPr id="393" name="Line"/>
          <p:cNvSpPr/>
          <p:nvPr/>
        </p:nvSpPr>
        <p:spPr>
          <a:xfrm flipH="1" flipV="1">
            <a:off x="3153564" y="1351477"/>
            <a:ext cx="588685" cy="2"/>
          </a:xfrm>
          <a:prstGeom prst="line">
            <a:avLst/>
          </a:prstGeom>
          <a:ln w="38100">
            <a:solidFill>
              <a:srgbClr val="000000"/>
            </a:solidFill>
            <a:miter lim="400000"/>
            <a:headEnd type="triangle"/>
          </a:ln>
        </p:spPr>
        <p:txBody>
          <a:bodyPr lIns="41146" tIns="41146" rIns="41146" bIns="41146"/>
          <a:lstStyle/>
          <a:p>
            <a:endParaRPr sz="1620"/>
          </a:p>
        </p:txBody>
      </p:sp>
      <p:grpSp>
        <p:nvGrpSpPr>
          <p:cNvPr id="398" name="Group"/>
          <p:cNvGrpSpPr/>
          <p:nvPr/>
        </p:nvGrpSpPr>
        <p:grpSpPr>
          <a:xfrm>
            <a:off x="8164830" y="4160520"/>
            <a:ext cx="2274571" cy="1040130"/>
            <a:chOff x="0" y="0"/>
            <a:chExt cx="2527299" cy="1155700"/>
          </a:xfrm>
        </p:grpSpPr>
        <p:grpSp>
          <p:nvGrpSpPr>
            <p:cNvPr id="396" name="Sprint…"/>
            <p:cNvGrpSpPr/>
            <p:nvPr/>
          </p:nvGrpSpPr>
          <p:grpSpPr>
            <a:xfrm>
              <a:off x="838200" y="0"/>
              <a:ext cx="1689101" cy="1155700"/>
              <a:chOff x="0" y="0"/>
              <a:chExt cx="1689100" cy="1155700"/>
            </a:xfrm>
          </p:grpSpPr>
          <p:sp>
            <p:nvSpPr>
              <p:cNvPr id="394" name="Rounded Rectangle"/>
              <p:cNvSpPr/>
              <p:nvPr/>
            </p:nvSpPr>
            <p:spPr>
              <a:xfrm>
                <a:off x="0" y="0"/>
                <a:ext cx="1689100" cy="1155700"/>
              </a:xfrm>
              <a:prstGeom prst="roundRect">
                <a:avLst>
                  <a:gd name="adj" fmla="val 26374"/>
                </a:avLst>
              </a:prstGeom>
              <a:blipFill rotWithShape="1">
                <a:blip r:embed="rId4"/>
                <a:srcRect/>
                <a:tile tx="0" ty="0" sx="100000" sy="100000" flip="none" algn="tl"/>
              </a:blipFill>
              <a:ln w="25400" cap="flat">
                <a:solidFill>
                  <a:srgbClr val="921100"/>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3420"/>
                  </a:lnSpc>
                  <a:tabLst>
                    <a:tab pos="960120" algn="l"/>
                  </a:tabLst>
                  <a:defRPr sz="2800">
                    <a:solidFill>
                      <a:srgbClr val="EBF3FF"/>
                    </a:solidFill>
                    <a:effectLst>
                      <a:outerShdw blurRad="38100" dist="12700" dir="5400000" rotWithShape="0">
                        <a:srgbClr val="000000">
                          <a:alpha val="50000"/>
                        </a:srgbClr>
                      </a:outerShdw>
                    </a:effectLst>
                  </a:defRPr>
                </a:pPr>
                <a:endParaRPr sz="2520"/>
              </a:p>
            </p:txBody>
          </p:sp>
          <p:sp>
            <p:nvSpPr>
              <p:cNvPr id="395" name="Sprint…"/>
              <p:cNvSpPr txBox="1"/>
              <p:nvPr/>
            </p:nvSpPr>
            <p:spPr>
              <a:xfrm>
                <a:off x="89274" y="54916"/>
                <a:ext cx="1510552" cy="10458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p>
                <a:pPr>
                  <a:lnSpc>
                    <a:spcPts val="3420"/>
                  </a:lnSpc>
                  <a:tabLst>
                    <a:tab pos="960120" algn="l"/>
                  </a:tabLst>
                  <a:defRPr>
                    <a:solidFill>
                      <a:srgbClr val="EBF3FF"/>
                    </a:solidFill>
                    <a:effectLst>
                      <a:outerShdw blurRad="38100" dist="12700" dir="5400000" rotWithShape="0">
                        <a:srgbClr val="000000">
                          <a:alpha val="50000"/>
                        </a:srgbClr>
                      </a:outerShdw>
                    </a:effectLst>
                  </a:defRPr>
                </a:pPr>
                <a:r>
                  <a:rPr sz="1620"/>
                  <a:t>Sprint</a:t>
                </a:r>
              </a:p>
              <a:p>
                <a:pPr>
                  <a:lnSpc>
                    <a:spcPts val="3420"/>
                  </a:lnSpc>
                  <a:tabLst>
                    <a:tab pos="960120" algn="l"/>
                  </a:tabLst>
                  <a:defRPr>
                    <a:solidFill>
                      <a:srgbClr val="EBF3FF"/>
                    </a:solidFill>
                    <a:effectLst>
                      <a:outerShdw blurRad="38100" dist="12700" dir="5400000" rotWithShape="0">
                        <a:srgbClr val="000000">
                          <a:alpha val="50000"/>
                        </a:srgbClr>
                      </a:outerShdw>
                    </a:effectLst>
                  </a:defRPr>
                </a:pPr>
                <a:r>
                  <a:rPr sz="1620"/>
                  <a:t>backlog</a:t>
                </a:r>
              </a:p>
            </p:txBody>
          </p:sp>
        </p:grpSp>
        <p:sp>
          <p:nvSpPr>
            <p:cNvPr id="397" name="Line"/>
            <p:cNvSpPr/>
            <p:nvPr/>
          </p:nvSpPr>
          <p:spPr>
            <a:xfrm flipH="1" flipV="1">
              <a:off x="0" y="577416"/>
              <a:ext cx="825605" cy="2"/>
            </a:xfrm>
            <a:prstGeom prst="line">
              <a:avLst/>
            </a:prstGeom>
            <a:noFill/>
            <a:ln w="38100" cap="flat">
              <a:solidFill>
                <a:srgbClr val="000000"/>
              </a:solidFill>
              <a:prstDash val="solid"/>
              <a:miter lim="400000"/>
              <a:headEnd type="triangle" w="med" len="med"/>
            </a:ln>
            <a:effectLst/>
          </p:spPr>
          <p:txBody>
            <a:bodyPr wrap="square" lIns="41146" tIns="41146" rIns="41146" bIns="41146" numCol="1" anchor="t">
              <a:noAutofit/>
            </a:bodyPr>
            <a:lstStyle/>
            <a:p>
              <a:endParaRPr sz="1620"/>
            </a:p>
          </p:txBody>
        </p:sp>
      </p:grpSp>
      <p:grpSp>
        <p:nvGrpSpPr>
          <p:cNvPr id="401" name="Business conditions"/>
          <p:cNvGrpSpPr/>
          <p:nvPr/>
        </p:nvGrpSpPr>
        <p:grpSpPr>
          <a:xfrm>
            <a:off x="1786889" y="3074669"/>
            <a:ext cx="1416518" cy="914403"/>
            <a:chOff x="0" y="63063"/>
            <a:chExt cx="1573908" cy="1016001"/>
          </a:xfrm>
        </p:grpSpPr>
        <p:sp>
          <p:nvSpPr>
            <p:cNvPr id="399" name="Rounded Rectangle"/>
            <p:cNvSpPr/>
            <p:nvPr/>
          </p:nvSpPr>
          <p:spPr>
            <a:xfrm>
              <a:off x="0" y="63063"/>
              <a:ext cx="1524000" cy="1016001"/>
            </a:xfrm>
            <a:prstGeom prst="roundRect">
              <a:avLst>
                <a:gd name="adj" fmla="val 30000"/>
              </a:avLst>
            </a:prstGeom>
            <a:blipFill rotWithShape="1">
              <a:blip r:embed="rId5"/>
              <a:srcRect/>
              <a:tile tx="0" ty="0" sx="100000" sy="100000" flip="none" algn="tl"/>
            </a:blipFill>
            <a:ln w="25400" cap="flat">
              <a:solidFill>
                <a:srgbClr val="792292"/>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2520"/>
                </a:lnSpc>
                <a:tabLst>
                  <a:tab pos="960120" algn="l"/>
                </a:tabLst>
                <a:defRPr sz="2400">
                  <a:solidFill>
                    <a:srgbClr val="EBF3FF"/>
                  </a:solidFill>
                </a:defRPr>
              </a:pPr>
              <a:endParaRPr sz="2160"/>
            </a:p>
          </p:txBody>
        </p:sp>
        <p:sp>
          <p:nvSpPr>
            <p:cNvPr id="400" name="Business conditions"/>
            <p:cNvSpPr txBox="1"/>
            <p:nvPr/>
          </p:nvSpPr>
          <p:spPr>
            <a:xfrm>
              <a:off x="49908" y="148087"/>
              <a:ext cx="1524000" cy="8459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lvl1pPr>
                <a:lnSpc>
                  <a:spcPts val="2800"/>
                </a:lnSpc>
                <a:tabLst>
                  <a:tab pos="1066800" algn="l"/>
                </a:tabLst>
                <a:defRPr sz="2400">
                  <a:solidFill>
                    <a:srgbClr val="EBF3FF"/>
                  </a:solidFill>
                </a:defRPr>
              </a:lvl1pPr>
            </a:lstStyle>
            <a:p>
              <a:r>
                <a:rPr sz="2160" dirty="0"/>
                <a:t>Business conditions</a:t>
              </a:r>
            </a:p>
          </p:txBody>
        </p:sp>
      </p:grpSp>
      <p:grpSp>
        <p:nvGrpSpPr>
          <p:cNvPr id="404" name="Team capacity"/>
          <p:cNvGrpSpPr/>
          <p:nvPr/>
        </p:nvGrpSpPr>
        <p:grpSpPr>
          <a:xfrm>
            <a:off x="1786890" y="902970"/>
            <a:ext cx="1371600" cy="914400"/>
            <a:chOff x="0" y="0"/>
            <a:chExt cx="1524000" cy="1016000"/>
          </a:xfrm>
        </p:grpSpPr>
        <p:sp>
          <p:nvSpPr>
            <p:cNvPr id="402" name="Rounded Rectangle"/>
            <p:cNvSpPr/>
            <p:nvPr/>
          </p:nvSpPr>
          <p:spPr>
            <a:xfrm>
              <a:off x="0" y="0"/>
              <a:ext cx="1524000" cy="1016000"/>
            </a:xfrm>
            <a:prstGeom prst="roundRect">
              <a:avLst>
                <a:gd name="adj" fmla="val 30000"/>
              </a:avLst>
            </a:prstGeom>
            <a:blipFill rotWithShape="1">
              <a:blip r:embed="rId5"/>
              <a:srcRect/>
              <a:tile tx="0" ty="0" sx="100000" sy="100000" flip="none" algn="tl"/>
            </a:blipFill>
            <a:ln w="25400" cap="flat">
              <a:solidFill>
                <a:srgbClr val="792292"/>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2520"/>
                </a:lnSpc>
                <a:tabLst>
                  <a:tab pos="960120" algn="l"/>
                </a:tabLst>
                <a:defRPr sz="2400">
                  <a:solidFill>
                    <a:srgbClr val="EBF3FF"/>
                  </a:solidFill>
                </a:defRPr>
              </a:pPr>
              <a:endParaRPr sz="2160"/>
            </a:p>
          </p:txBody>
        </p:sp>
        <p:sp>
          <p:nvSpPr>
            <p:cNvPr id="403" name="Team capacity"/>
            <p:cNvSpPr txBox="1"/>
            <p:nvPr/>
          </p:nvSpPr>
          <p:spPr>
            <a:xfrm>
              <a:off x="89272" y="70559"/>
              <a:ext cx="1345456" cy="8748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lvl1pPr>
                <a:lnSpc>
                  <a:spcPts val="2800"/>
                </a:lnSpc>
                <a:tabLst>
                  <a:tab pos="1066800" algn="l"/>
                </a:tabLst>
                <a:defRPr sz="2400">
                  <a:solidFill>
                    <a:srgbClr val="EBF3FF"/>
                  </a:solidFill>
                </a:defRPr>
              </a:lvl1pPr>
            </a:lstStyle>
            <a:p>
              <a:r>
                <a:rPr sz="2160"/>
                <a:t>Team capacity</a:t>
              </a:r>
            </a:p>
          </p:txBody>
        </p:sp>
      </p:grpSp>
      <p:grpSp>
        <p:nvGrpSpPr>
          <p:cNvPr id="407" name="Product backlog"/>
          <p:cNvGrpSpPr/>
          <p:nvPr/>
        </p:nvGrpSpPr>
        <p:grpSpPr>
          <a:xfrm>
            <a:off x="1786890" y="1988820"/>
            <a:ext cx="1371600" cy="914400"/>
            <a:chOff x="0" y="0"/>
            <a:chExt cx="1524000" cy="1016000"/>
          </a:xfrm>
        </p:grpSpPr>
        <p:sp>
          <p:nvSpPr>
            <p:cNvPr id="405" name="Rounded Rectangle"/>
            <p:cNvSpPr/>
            <p:nvPr/>
          </p:nvSpPr>
          <p:spPr>
            <a:xfrm>
              <a:off x="0" y="0"/>
              <a:ext cx="1524000" cy="1016000"/>
            </a:xfrm>
            <a:prstGeom prst="roundRect">
              <a:avLst>
                <a:gd name="adj" fmla="val 30000"/>
              </a:avLst>
            </a:prstGeom>
            <a:blipFill rotWithShape="1">
              <a:blip r:embed="rId5"/>
              <a:srcRect/>
              <a:tile tx="0" ty="0" sx="100000" sy="100000" flip="none" algn="tl"/>
            </a:blipFill>
            <a:ln w="25400" cap="flat">
              <a:solidFill>
                <a:srgbClr val="792292"/>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2520"/>
                </a:lnSpc>
                <a:tabLst>
                  <a:tab pos="960120" algn="l"/>
                </a:tabLst>
                <a:defRPr sz="2400">
                  <a:solidFill>
                    <a:srgbClr val="EBF3FF"/>
                  </a:solidFill>
                </a:defRPr>
              </a:pPr>
              <a:endParaRPr sz="2160"/>
            </a:p>
          </p:txBody>
        </p:sp>
        <p:sp>
          <p:nvSpPr>
            <p:cNvPr id="406" name="Product backlog"/>
            <p:cNvSpPr txBox="1"/>
            <p:nvPr/>
          </p:nvSpPr>
          <p:spPr>
            <a:xfrm>
              <a:off x="89272" y="70559"/>
              <a:ext cx="1345456" cy="8748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lvl1pPr>
                <a:lnSpc>
                  <a:spcPts val="2800"/>
                </a:lnSpc>
                <a:tabLst>
                  <a:tab pos="1066800" algn="l"/>
                </a:tabLst>
                <a:defRPr sz="2400">
                  <a:solidFill>
                    <a:srgbClr val="EBF3FF"/>
                  </a:solidFill>
                </a:defRPr>
              </a:lvl1pPr>
            </a:lstStyle>
            <a:p>
              <a:r>
                <a:rPr sz="2160"/>
                <a:t>Product backlog</a:t>
              </a:r>
            </a:p>
          </p:txBody>
        </p:sp>
      </p:grpSp>
      <p:grpSp>
        <p:nvGrpSpPr>
          <p:cNvPr id="410" name="Technology"/>
          <p:cNvGrpSpPr/>
          <p:nvPr/>
        </p:nvGrpSpPr>
        <p:grpSpPr>
          <a:xfrm>
            <a:off x="1786890" y="5246370"/>
            <a:ext cx="1599369" cy="914400"/>
            <a:chOff x="0" y="0"/>
            <a:chExt cx="1777077" cy="1016000"/>
          </a:xfrm>
        </p:grpSpPr>
        <p:sp>
          <p:nvSpPr>
            <p:cNvPr id="408" name="Rounded Rectangle"/>
            <p:cNvSpPr/>
            <p:nvPr/>
          </p:nvSpPr>
          <p:spPr>
            <a:xfrm>
              <a:off x="0" y="0"/>
              <a:ext cx="1524000" cy="1016000"/>
            </a:xfrm>
            <a:prstGeom prst="roundRect">
              <a:avLst>
                <a:gd name="adj" fmla="val 30000"/>
              </a:avLst>
            </a:prstGeom>
            <a:blipFill rotWithShape="1">
              <a:blip r:embed="rId5"/>
              <a:srcRect/>
              <a:tile tx="0" ty="0" sx="100000" sy="100000" flip="none" algn="tl"/>
            </a:blipFill>
            <a:ln w="25400" cap="flat">
              <a:solidFill>
                <a:srgbClr val="792292"/>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2520"/>
                </a:lnSpc>
                <a:tabLst>
                  <a:tab pos="960120" algn="l"/>
                </a:tabLst>
                <a:defRPr sz="2400">
                  <a:solidFill>
                    <a:srgbClr val="EBF3FF"/>
                  </a:solidFill>
                </a:defRPr>
              </a:pPr>
              <a:endParaRPr sz="2160"/>
            </a:p>
          </p:txBody>
        </p:sp>
        <p:sp>
          <p:nvSpPr>
            <p:cNvPr id="409" name="Technology"/>
            <p:cNvSpPr txBox="1"/>
            <p:nvPr/>
          </p:nvSpPr>
          <p:spPr>
            <a:xfrm>
              <a:off x="89271" y="284506"/>
              <a:ext cx="1687806" cy="4469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lvl1pPr>
                <a:lnSpc>
                  <a:spcPts val="2800"/>
                </a:lnSpc>
                <a:tabLst>
                  <a:tab pos="1066800" algn="l"/>
                </a:tabLst>
                <a:defRPr sz="2400">
                  <a:solidFill>
                    <a:srgbClr val="EBF3FF"/>
                  </a:solidFill>
                </a:defRPr>
              </a:lvl1pPr>
            </a:lstStyle>
            <a:p>
              <a:r>
                <a:rPr sz="2160" dirty="0"/>
                <a:t>Technology</a:t>
              </a:r>
            </a:p>
          </p:txBody>
        </p:sp>
      </p:grpSp>
      <p:grpSp>
        <p:nvGrpSpPr>
          <p:cNvPr id="413" name="Current product"/>
          <p:cNvGrpSpPr/>
          <p:nvPr/>
        </p:nvGrpSpPr>
        <p:grpSpPr>
          <a:xfrm>
            <a:off x="1786890" y="4160520"/>
            <a:ext cx="1371600" cy="914400"/>
            <a:chOff x="0" y="0"/>
            <a:chExt cx="1524000" cy="1016000"/>
          </a:xfrm>
        </p:grpSpPr>
        <p:sp>
          <p:nvSpPr>
            <p:cNvPr id="411" name="Rounded Rectangle"/>
            <p:cNvSpPr/>
            <p:nvPr/>
          </p:nvSpPr>
          <p:spPr>
            <a:xfrm>
              <a:off x="0" y="0"/>
              <a:ext cx="1524000" cy="1016000"/>
            </a:xfrm>
            <a:prstGeom prst="roundRect">
              <a:avLst>
                <a:gd name="adj" fmla="val 30000"/>
              </a:avLst>
            </a:prstGeom>
            <a:blipFill rotWithShape="1">
              <a:blip r:embed="rId5"/>
              <a:srcRect/>
              <a:tile tx="0" ty="0" sx="100000" sy="100000" flip="none" algn="tl"/>
            </a:blipFill>
            <a:ln w="25400" cap="flat">
              <a:solidFill>
                <a:srgbClr val="792292"/>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2520"/>
                </a:lnSpc>
                <a:tabLst>
                  <a:tab pos="960120" algn="l"/>
                </a:tabLst>
                <a:defRPr sz="2400">
                  <a:solidFill>
                    <a:srgbClr val="EBF3FF"/>
                  </a:solidFill>
                </a:defRPr>
              </a:pPr>
              <a:endParaRPr sz="2160"/>
            </a:p>
          </p:txBody>
        </p:sp>
        <p:sp>
          <p:nvSpPr>
            <p:cNvPr id="412" name="Current product"/>
            <p:cNvSpPr txBox="1"/>
            <p:nvPr/>
          </p:nvSpPr>
          <p:spPr>
            <a:xfrm>
              <a:off x="89272" y="70559"/>
              <a:ext cx="1345456" cy="8748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lvl1pPr>
                <a:lnSpc>
                  <a:spcPts val="2800"/>
                </a:lnSpc>
                <a:tabLst>
                  <a:tab pos="1066800" algn="l"/>
                </a:tabLst>
                <a:defRPr sz="2400">
                  <a:solidFill>
                    <a:srgbClr val="EBF3FF"/>
                  </a:solidFill>
                </a:defRPr>
              </a:lvl1pPr>
            </a:lstStyle>
            <a:p>
              <a:r>
                <a:rPr sz="2160"/>
                <a:t>Current product</a:t>
              </a:r>
            </a:p>
          </p:txBody>
        </p:sp>
      </p:grpSp>
      <p:sp>
        <p:nvSpPr>
          <p:cNvPr id="414" name="Line"/>
          <p:cNvSpPr/>
          <p:nvPr/>
        </p:nvSpPr>
        <p:spPr>
          <a:xfrm flipH="1" flipV="1">
            <a:off x="3153564" y="2437328"/>
            <a:ext cx="588685" cy="116"/>
          </a:xfrm>
          <a:prstGeom prst="line">
            <a:avLst/>
          </a:prstGeom>
          <a:ln w="38100">
            <a:solidFill>
              <a:srgbClr val="000000"/>
            </a:solidFill>
            <a:miter lim="400000"/>
            <a:headEnd type="triangle"/>
          </a:ln>
        </p:spPr>
        <p:txBody>
          <a:bodyPr lIns="41146" tIns="41146" rIns="41146" bIns="41146"/>
          <a:lstStyle/>
          <a:p>
            <a:endParaRPr sz="1620"/>
          </a:p>
        </p:txBody>
      </p:sp>
      <p:sp>
        <p:nvSpPr>
          <p:cNvPr id="415" name="Line"/>
          <p:cNvSpPr/>
          <p:nvPr/>
        </p:nvSpPr>
        <p:spPr>
          <a:xfrm flipH="1" flipV="1">
            <a:off x="3153564" y="3523178"/>
            <a:ext cx="588685" cy="116"/>
          </a:xfrm>
          <a:prstGeom prst="line">
            <a:avLst/>
          </a:prstGeom>
          <a:ln w="38100">
            <a:solidFill>
              <a:srgbClr val="000000"/>
            </a:solidFill>
            <a:miter lim="400000"/>
            <a:headEnd type="triangle"/>
          </a:ln>
        </p:spPr>
        <p:txBody>
          <a:bodyPr lIns="41146" tIns="41146" rIns="41146" bIns="41146"/>
          <a:lstStyle/>
          <a:p>
            <a:endParaRPr sz="1620"/>
          </a:p>
        </p:txBody>
      </p:sp>
      <p:sp>
        <p:nvSpPr>
          <p:cNvPr id="416" name="Line"/>
          <p:cNvSpPr/>
          <p:nvPr/>
        </p:nvSpPr>
        <p:spPr>
          <a:xfrm flipH="1" flipV="1">
            <a:off x="3153564" y="4609028"/>
            <a:ext cx="588685" cy="116"/>
          </a:xfrm>
          <a:prstGeom prst="line">
            <a:avLst/>
          </a:prstGeom>
          <a:ln w="38100">
            <a:solidFill>
              <a:srgbClr val="000000"/>
            </a:solidFill>
            <a:miter lim="400000"/>
            <a:headEnd type="triangle"/>
          </a:ln>
        </p:spPr>
        <p:txBody>
          <a:bodyPr lIns="41146" tIns="41146" rIns="41146" bIns="41146"/>
          <a:lstStyle/>
          <a:p>
            <a:endParaRPr sz="1620"/>
          </a:p>
        </p:txBody>
      </p:sp>
      <p:sp>
        <p:nvSpPr>
          <p:cNvPr id="417" name="Line"/>
          <p:cNvSpPr/>
          <p:nvPr/>
        </p:nvSpPr>
        <p:spPr>
          <a:xfrm flipH="1" flipV="1">
            <a:off x="3153564" y="5694878"/>
            <a:ext cx="588685" cy="116"/>
          </a:xfrm>
          <a:prstGeom prst="line">
            <a:avLst/>
          </a:prstGeom>
          <a:ln w="38100">
            <a:solidFill>
              <a:srgbClr val="000000"/>
            </a:solidFill>
            <a:miter lim="400000"/>
            <a:headEnd type="triangle"/>
          </a:ln>
        </p:spPr>
        <p:txBody>
          <a:bodyPr lIns="41146" tIns="41146" rIns="41146" bIns="41146"/>
          <a:lstStyle/>
          <a:p>
            <a:endParaRPr sz="1620"/>
          </a:p>
        </p:txBody>
      </p:sp>
    </p:spTree>
    <p:extLst>
      <p:ext uri="{BB962C8B-B14F-4D97-AF65-F5344CB8AC3E}">
        <p14:creationId xmlns:p14="http://schemas.microsoft.com/office/powerpoint/2010/main" val="288392697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380"/>
                                        </p:tgtEl>
                                        <p:attrNameLst>
                                          <p:attrName>style.visibility</p:attrName>
                                        </p:attrNameLst>
                                      </p:cBhvr>
                                      <p:to>
                                        <p:strVal val="visible"/>
                                      </p:to>
                                    </p:set>
                                    <p:animEffect transition="in" filter="dissolve">
                                      <p:cBhvr>
                                        <p:cTn id="7" dur="1000"/>
                                        <p:tgtEl>
                                          <p:spTgt spid="38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392"/>
                                        </p:tgtEl>
                                        <p:attrNameLst>
                                          <p:attrName>style.visibility</p:attrName>
                                        </p:attrNameLst>
                                      </p:cBhvr>
                                      <p:to>
                                        <p:strVal val="visible"/>
                                      </p:to>
                                    </p:set>
                                    <p:animEffect transition="in" filter="dissolve">
                                      <p:cBhvr>
                                        <p:cTn id="12" dur="1000"/>
                                        <p:tgtEl>
                                          <p:spTgt spid="39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0" nodeType="clickEffect">
                                  <p:stCondLst>
                                    <p:cond delay="0"/>
                                  </p:stCondLst>
                                  <p:iterate>
                                    <p:tmAbs val="0"/>
                                  </p:iterate>
                                  <p:childTnLst>
                                    <p:set>
                                      <p:cBhvr>
                                        <p:cTn id="16" fill="hold"/>
                                        <p:tgtEl>
                                          <p:spTgt spid="387"/>
                                        </p:tgtEl>
                                        <p:attrNameLst>
                                          <p:attrName>style.visibility</p:attrName>
                                        </p:attrNameLst>
                                      </p:cBhvr>
                                      <p:to>
                                        <p:strVal val="visible"/>
                                      </p:to>
                                    </p:set>
                                    <p:animEffect transition="in" filter="dissolve">
                                      <p:cBhvr>
                                        <p:cTn id="17" dur="1000"/>
                                        <p:tgtEl>
                                          <p:spTgt spid="38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0" nodeType="clickEffect">
                                  <p:stCondLst>
                                    <p:cond delay="0"/>
                                  </p:stCondLst>
                                  <p:iterate>
                                    <p:tmAbs val="0"/>
                                  </p:iterate>
                                  <p:childTnLst>
                                    <p:set>
                                      <p:cBhvr>
                                        <p:cTn id="21" fill="hold"/>
                                        <p:tgtEl>
                                          <p:spTgt spid="398"/>
                                        </p:tgtEl>
                                        <p:attrNameLst>
                                          <p:attrName>style.visibility</p:attrName>
                                        </p:attrNameLst>
                                      </p:cBhvr>
                                      <p:to>
                                        <p:strVal val="visible"/>
                                      </p:to>
                                    </p:set>
                                    <p:animEffect transition="in" filter="dissolve">
                                      <p:cBhvr>
                                        <p:cTn id="22" dur="1000"/>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advAuto="0"/>
      <p:bldP spid="387" grpId="0" animBg="1" advAuto="0"/>
      <p:bldP spid="392" grpId="0" animBg="1" advAuto="0"/>
      <p:bldP spid="398"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print planning"/>
          <p:cNvSpPr txBox="1">
            <a:spLocks noGrp="1"/>
          </p:cNvSpPr>
          <p:nvPr>
            <p:ph type="title"/>
          </p:nvPr>
        </p:nvSpPr>
        <p:spPr>
          <a:xfrm>
            <a:off x="1289685" y="282052"/>
            <a:ext cx="9601200" cy="975248"/>
          </a:xfrm>
          <a:prstGeom prst="rect">
            <a:avLst/>
          </a:prstGeom>
        </p:spPr>
        <p:txBody>
          <a:bodyPr/>
          <a:lstStyle/>
          <a:p>
            <a:r>
              <a:rPr b="1" dirty="0"/>
              <a:t>Sprint</a:t>
            </a:r>
          </a:p>
        </p:txBody>
      </p:sp>
      <p:sp>
        <p:nvSpPr>
          <p:cNvPr id="420" name="Team selects items from the product backlog they can commit to completing…"/>
          <p:cNvSpPr txBox="1">
            <a:spLocks noGrp="1"/>
          </p:cNvSpPr>
          <p:nvPr>
            <p:ph type="body" sz="half" idx="1"/>
          </p:nvPr>
        </p:nvSpPr>
        <p:spPr>
          <a:xfrm>
            <a:off x="1449237" y="1440179"/>
            <a:ext cx="10041147" cy="4995127"/>
          </a:xfrm>
          <a:prstGeom prst="rect">
            <a:avLst/>
          </a:prstGeom>
        </p:spPr>
        <p:txBody>
          <a:bodyPr>
            <a:normAutofit/>
          </a:bodyPr>
          <a:lstStyle/>
          <a:p>
            <a:r>
              <a:rPr lang="en-US" b="1" dirty="0"/>
              <a:t>Sprint</a:t>
            </a:r>
            <a:r>
              <a:rPr lang="en-US" dirty="0"/>
              <a:t> is one </a:t>
            </a:r>
            <a:r>
              <a:rPr lang="en-US" dirty="0" err="1"/>
              <a:t>timeboxed</a:t>
            </a:r>
            <a:r>
              <a:rPr lang="en-US" dirty="0"/>
              <a:t> iteration (normally 4 weeks) of a continuous development cycle. </a:t>
            </a:r>
          </a:p>
          <a:p>
            <a:r>
              <a:rPr lang="en-US" dirty="0"/>
              <a:t>Within a </a:t>
            </a:r>
            <a:r>
              <a:rPr lang="en-US" b="1" dirty="0"/>
              <a:t>Sprint</a:t>
            </a:r>
            <a:r>
              <a:rPr lang="en-US" dirty="0"/>
              <a:t>, planned amount of work has to be completed by the team and made ready for review. </a:t>
            </a:r>
          </a:p>
          <a:p>
            <a:pPr lvl="1"/>
            <a:r>
              <a:rPr lang="en-US" dirty="0"/>
              <a:t>The starting point for planning is the </a:t>
            </a:r>
            <a:r>
              <a:rPr lang="en-US" dirty="0">
                <a:solidFill>
                  <a:srgbClr val="0070C0"/>
                </a:solidFill>
              </a:rPr>
              <a:t>product backlog</a:t>
            </a:r>
            <a:r>
              <a:rPr lang="en-US" dirty="0"/>
              <a:t>, which is the list of work to be done on the project</a:t>
            </a:r>
          </a:p>
          <a:p>
            <a:pPr lvl="1"/>
            <a:r>
              <a:rPr lang="en-US" dirty="0"/>
              <a:t>The selection phase involves all of the project team who work with the customer to select the functionality to be developed in the sprint</a:t>
            </a:r>
          </a:p>
          <a:p>
            <a:pPr lvl="1"/>
            <a:r>
              <a:rPr lang="en-US" dirty="0"/>
              <a:t>The team organizes themselves to develop the software through short daily meetings to review progress and possibly reprioritize work</a:t>
            </a:r>
          </a:p>
          <a:p>
            <a:pPr lvl="1"/>
            <a:r>
              <a:rPr lang="en-US" dirty="0"/>
              <a:t>At the end of the sprint, the work is reviewed and presented to stakeholders before beginning the next sprint cycle</a:t>
            </a:r>
          </a:p>
        </p:txBody>
      </p:sp>
    </p:spTree>
    <p:extLst>
      <p:ext uri="{BB962C8B-B14F-4D97-AF65-F5344CB8AC3E}">
        <p14:creationId xmlns:p14="http://schemas.microsoft.com/office/powerpoint/2010/main" val="2597039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print planning"/>
          <p:cNvSpPr txBox="1">
            <a:spLocks noGrp="1"/>
          </p:cNvSpPr>
          <p:nvPr>
            <p:ph type="title"/>
          </p:nvPr>
        </p:nvSpPr>
        <p:spPr>
          <a:xfrm>
            <a:off x="1289685" y="282052"/>
            <a:ext cx="9601200" cy="975248"/>
          </a:xfrm>
          <a:prstGeom prst="rect">
            <a:avLst/>
          </a:prstGeom>
        </p:spPr>
        <p:txBody>
          <a:bodyPr/>
          <a:lstStyle/>
          <a:p>
            <a:r>
              <a:rPr b="1" dirty="0"/>
              <a:t>Sprint planning</a:t>
            </a:r>
          </a:p>
        </p:txBody>
      </p:sp>
      <p:sp>
        <p:nvSpPr>
          <p:cNvPr id="420" name="Team selects items from the product backlog they can commit to completing…"/>
          <p:cNvSpPr txBox="1">
            <a:spLocks noGrp="1"/>
          </p:cNvSpPr>
          <p:nvPr>
            <p:ph type="body" sz="half" idx="1"/>
          </p:nvPr>
        </p:nvSpPr>
        <p:spPr>
          <a:xfrm>
            <a:off x="1449237" y="1440180"/>
            <a:ext cx="10041147" cy="2686050"/>
          </a:xfrm>
          <a:prstGeom prst="rect">
            <a:avLst/>
          </a:prstGeom>
        </p:spPr>
        <p:txBody>
          <a:bodyPr>
            <a:normAutofit fontScale="92500" lnSpcReduction="10000"/>
          </a:bodyPr>
          <a:lstStyle/>
          <a:p>
            <a:pPr marL="573087" indent="-344486">
              <a:lnSpc>
                <a:spcPct val="80000"/>
              </a:lnSpc>
              <a:spcBef>
                <a:spcPts val="1260"/>
              </a:spcBef>
              <a:defRPr sz="3100"/>
            </a:pPr>
            <a:r>
              <a:rPr dirty="0"/>
              <a:t>Team selects items from the product backlog they can commit to completing</a:t>
            </a:r>
          </a:p>
          <a:p>
            <a:pPr marL="573087" indent="-344486">
              <a:lnSpc>
                <a:spcPct val="80000"/>
              </a:lnSpc>
              <a:spcBef>
                <a:spcPts val="1260"/>
              </a:spcBef>
              <a:defRPr sz="3100"/>
            </a:pPr>
            <a:r>
              <a:rPr dirty="0"/>
              <a:t>Sprint backlog is created</a:t>
            </a:r>
          </a:p>
          <a:p>
            <a:pPr marL="874751" lvl="1" indent="-337541">
              <a:lnSpc>
                <a:spcPct val="80000"/>
              </a:lnSpc>
              <a:spcBef>
                <a:spcPts val="1260"/>
              </a:spcBef>
              <a:defRPr sz="2700"/>
            </a:pPr>
            <a:r>
              <a:rPr dirty="0"/>
              <a:t>Tasks are identified and each is estimated (1-16 hours)</a:t>
            </a:r>
          </a:p>
          <a:p>
            <a:pPr marL="874751" lvl="1" indent="-337541">
              <a:lnSpc>
                <a:spcPct val="80000"/>
              </a:lnSpc>
              <a:spcBef>
                <a:spcPts val="1260"/>
              </a:spcBef>
              <a:defRPr sz="2700"/>
            </a:pPr>
            <a:r>
              <a:rPr dirty="0"/>
              <a:t>Collaboratively, not done alone by the </a:t>
            </a:r>
            <a:r>
              <a:rPr dirty="0" err="1"/>
              <a:t>ScrumMaster</a:t>
            </a:r>
            <a:endParaRPr dirty="0"/>
          </a:p>
          <a:p>
            <a:pPr>
              <a:lnSpc>
                <a:spcPct val="80000"/>
              </a:lnSpc>
              <a:spcBef>
                <a:spcPts val="1260"/>
              </a:spcBef>
              <a:defRPr sz="3100"/>
            </a:pPr>
            <a:r>
              <a:rPr dirty="0"/>
              <a:t>High-level design is considered</a:t>
            </a:r>
          </a:p>
        </p:txBody>
      </p:sp>
    </p:spTree>
    <p:extLst>
      <p:ext uri="{BB962C8B-B14F-4D97-AF65-F5344CB8AC3E}">
        <p14:creationId xmlns:p14="http://schemas.microsoft.com/office/powerpoint/2010/main" val="1410663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The daily scrum"/>
          <p:cNvSpPr txBox="1">
            <a:spLocks noGrp="1"/>
          </p:cNvSpPr>
          <p:nvPr>
            <p:ph type="title"/>
          </p:nvPr>
        </p:nvSpPr>
        <p:spPr>
          <a:xfrm>
            <a:off x="1289685" y="523499"/>
            <a:ext cx="9601200" cy="916681"/>
          </a:xfrm>
          <a:prstGeom prst="rect">
            <a:avLst/>
          </a:prstGeom>
        </p:spPr>
        <p:txBody>
          <a:bodyPr/>
          <a:lstStyle/>
          <a:p>
            <a:r>
              <a:rPr b="1" dirty="0"/>
              <a:t>The daily scrum</a:t>
            </a:r>
          </a:p>
        </p:txBody>
      </p:sp>
      <p:sp>
        <p:nvSpPr>
          <p:cNvPr id="430" name="Parameters…"/>
          <p:cNvSpPr txBox="1">
            <a:spLocks noGrp="1"/>
          </p:cNvSpPr>
          <p:nvPr>
            <p:ph type="body" idx="1"/>
          </p:nvPr>
        </p:nvSpPr>
        <p:spPr>
          <a:xfrm>
            <a:off x="1832609" y="1440180"/>
            <a:ext cx="9744039" cy="4063473"/>
          </a:xfrm>
          <a:prstGeom prst="rect">
            <a:avLst/>
          </a:prstGeom>
        </p:spPr>
        <p:txBody>
          <a:bodyPr>
            <a:normAutofit/>
          </a:bodyPr>
          <a:lstStyle/>
          <a:p>
            <a:pPr>
              <a:lnSpc>
                <a:spcPct val="90000"/>
              </a:lnSpc>
              <a:spcBef>
                <a:spcPts val="1350"/>
              </a:spcBef>
            </a:pPr>
            <a:r>
              <a:rPr lang="en-US" i="0" dirty="0"/>
              <a:t>Daily Scrum is an internal meeting for the Development Team for </a:t>
            </a:r>
            <a:r>
              <a:rPr dirty="0"/>
              <a:t>15-minutes</a:t>
            </a:r>
            <a:endParaRPr lang="en-US" dirty="0"/>
          </a:p>
          <a:p>
            <a:pPr>
              <a:lnSpc>
                <a:spcPct val="90000"/>
              </a:lnSpc>
              <a:spcBef>
                <a:spcPts val="1350"/>
              </a:spcBef>
            </a:pPr>
            <a:r>
              <a:rPr lang="en-US" dirty="0"/>
              <a:t>A short daily Scrum meeting to report progress don’t ask solutions</a:t>
            </a:r>
          </a:p>
          <a:p>
            <a:r>
              <a:rPr lang="en-US" i="1" dirty="0"/>
              <a:t>Following questions are asked in daily scrum:</a:t>
            </a:r>
          </a:p>
          <a:p>
            <a:pPr lvl="1"/>
            <a:r>
              <a:rPr lang="en-US" i="1" dirty="0"/>
              <a:t>What did you do yesterday?</a:t>
            </a:r>
            <a:endParaRPr lang="en-US" dirty="0"/>
          </a:p>
          <a:p>
            <a:pPr lvl="1"/>
            <a:r>
              <a:rPr lang="en-US" i="1" dirty="0"/>
              <a:t>What will you do today?</a:t>
            </a:r>
            <a:endParaRPr lang="en-US" dirty="0"/>
          </a:p>
          <a:p>
            <a:pPr lvl="1"/>
            <a:r>
              <a:rPr lang="en-US" i="1" dirty="0"/>
              <a:t>Are there any blockers or impediments preventing you from doing your work?</a:t>
            </a:r>
            <a:endParaRPr lang="en-US" dirty="0"/>
          </a:p>
          <a:p>
            <a:pPr>
              <a:lnSpc>
                <a:spcPct val="90000"/>
              </a:lnSpc>
              <a:spcBef>
                <a:spcPts val="1350"/>
              </a:spcBef>
            </a:pPr>
            <a:endParaRPr dirty="0"/>
          </a:p>
        </p:txBody>
      </p:sp>
    </p:spTree>
    <p:extLst>
      <p:ext uri="{BB962C8B-B14F-4D97-AF65-F5344CB8AC3E}">
        <p14:creationId xmlns:p14="http://schemas.microsoft.com/office/powerpoint/2010/main" val="3290043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The sprint review"/>
          <p:cNvSpPr txBox="1">
            <a:spLocks noGrp="1"/>
          </p:cNvSpPr>
          <p:nvPr>
            <p:ph type="title"/>
          </p:nvPr>
        </p:nvSpPr>
        <p:spPr>
          <a:xfrm>
            <a:off x="1371600" y="685800"/>
            <a:ext cx="9601200" cy="815196"/>
          </a:xfrm>
          <a:prstGeom prst="rect">
            <a:avLst/>
          </a:prstGeom>
        </p:spPr>
        <p:txBody>
          <a:bodyPr/>
          <a:lstStyle/>
          <a:p>
            <a:r>
              <a:rPr b="1" dirty="0"/>
              <a:t>The sprint review</a:t>
            </a:r>
          </a:p>
        </p:txBody>
      </p:sp>
      <p:sp>
        <p:nvSpPr>
          <p:cNvPr id="458" name="Team presents what it accomplished during the sprint…"/>
          <p:cNvSpPr txBox="1">
            <a:spLocks noGrp="1"/>
          </p:cNvSpPr>
          <p:nvPr>
            <p:ph type="body" idx="1"/>
          </p:nvPr>
        </p:nvSpPr>
        <p:spPr>
          <a:xfrm>
            <a:off x="1371600" y="1500996"/>
            <a:ext cx="9601200" cy="4485736"/>
          </a:xfrm>
          <a:prstGeom prst="rect">
            <a:avLst/>
          </a:prstGeom>
        </p:spPr>
        <p:txBody>
          <a:bodyPr/>
          <a:lstStyle/>
          <a:p>
            <a:pPr>
              <a:lnSpc>
                <a:spcPct val="80000"/>
              </a:lnSpc>
              <a:spcBef>
                <a:spcPts val="1350"/>
              </a:spcBef>
            </a:pPr>
            <a:r>
              <a:rPr dirty="0"/>
              <a:t>Team presents what it accomplished during the sprint</a:t>
            </a:r>
          </a:p>
          <a:p>
            <a:pPr>
              <a:lnSpc>
                <a:spcPct val="80000"/>
              </a:lnSpc>
              <a:spcBef>
                <a:spcPts val="1350"/>
              </a:spcBef>
            </a:pPr>
            <a:r>
              <a:rPr dirty="0"/>
              <a:t>Typically takes the form of a demo of new features or underlying architecture</a:t>
            </a:r>
          </a:p>
          <a:p>
            <a:pPr>
              <a:lnSpc>
                <a:spcPct val="80000"/>
              </a:lnSpc>
              <a:spcBef>
                <a:spcPts val="1350"/>
              </a:spcBef>
            </a:pPr>
            <a:r>
              <a:rPr dirty="0"/>
              <a:t>Informal</a:t>
            </a:r>
          </a:p>
          <a:p>
            <a:pPr marL="937260" lvl="1" indent="-400050">
              <a:lnSpc>
                <a:spcPct val="80000"/>
              </a:lnSpc>
              <a:spcBef>
                <a:spcPts val="1350"/>
              </a:spcBef>
              <a:defRPr sz="3200"/>
            </a:pPr>
            <a:r>
              <a:rPr dirty="0"/>
              <a:t>2-hour prep time rule</a:t>
            </a:r>
          </a:p>
          <a:p>
            <a:pPr marL="937260" lvl="1" indent="-400050">
              <a:lnSpc>
                <a:spcPct val="80000"/>
              </a:lnSpc>
              <a:spcBef>
                <a:spcPts val="1350"/>
              </a:spcBef>
              <a:defRPr sz="3200"/>
            </a:pPr>
            <a:r>
              <a:rPr dirty="0"/>
              <a:t>No slides</a:t>
            </a:r>
          </a:p>
          <a:p>
            <a:pPr>
              <a:lnSpc>
                <a:spcPct val="80000"/>
              </a:lnSpc>
              <a:spcBef>
                <a:spcPts val="1350"/>
              </a:spcBef>
            </a:pPr>
            <a:r>
              <a:rPr dirty="0"/>
              <a:t>Whole team participates</a:t>
            </a:r>
          </a:p>
        </p:txBody>
      </p:sp>
      <p:pic>
        <p:nvPicPr>
          <p:cNvPr id="459" name="droppedImage.pdf" descr="droppedImage.pdf"/>
          <p:cNvPicPr>
            <a:picLocks noChangeAspect="1"/>
          </p:cNvPicPr>
          <p:nvPr/>
        </p:nvPicPr>
        <p:blipFill>
          <a:blip r:embed="rId2"/>
          <a:stretch>
            <a:fillRect/>
          </a:stretch>
        </p:blipFill>
        <p:spPr>
          <a:xfrm>
            <a:off x="9096375" y="4868155"/>
            <a:ext cx="2508885" cy="1674495"/>
          </a:xfrm>
          <a:prstGeom prst="rect">
            <a:avLst/>
          </a:prstGeom>
          <a:ln w="12700">
            <a:miter lim="400000"/>
          </a:ln>
        </p:spPr>
      </p:pic>
      <p:pic>
        <p:nvPicPr>
          <p:cNvPr id="460" name="droppedImage.pdf" descr="droppedImage.pdf"/>
          <p:cNvPicPr>
            <a:picLocks noChangeAspect="1"/>
          </p:cNvPicPr>
          <p:nvPr/>
        </p:nvPicPr>
        <p:blipFill>
          <a:blip r:embed="rId3"/>
          <a:stretch>
            <a:fillRect/>
          </a:stretch>
        </p:blipFill>
        <p:spPr>
          <a:xfrm>
            <a:off x="6587490" y="3200400"/>
            <a:ext cx="2508885" cy="1674495"/>
          </a:xfrm>
          <a:prstGeom prst="rect">
            <a:avLst/>
          </a:prstGeom>
          <a:ln w="12700">
            <a:miter lim="400000"/>
          </a:ln>
        </p:spPr>
      </p:pic>
    </p:spTree>
    <p:extLst>
      <p:ext uri="{BB962C8B-B14F-4D97-AF65-F5344CB8AC3E}">
        <p14:creationId xmlns:p14="http://schemas.microsoft.com/office/powerpoint/2010/main" val="2448949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print retrospective"/>
          <p:cNvSpPr txBox="1">
            <a:spLocks noGrp="1"/>
          </p:cNvSpPr>
          <p:nvPr>
            <p:ph type="title"/>
          </p:nvPr>
        </p:nvSpPr>
        <p:spPr>
          <a:prstGeom prst="rect">
            <a:avLst/>
          </a:prstGeom>
        </p:spPr>
        <p:txBody>
          <a:bodyPr/>
          <a:lstStyle/>
          <a:p>
            <a:r>
              <a:rPr b="1" dirty="0"/>
              <a:t>Sprint retrospective</a:t>
            </a:r>
          </a:p>
        </p:txBody>
      </p:sp>
      <p:sp>
        <p:nvSpPr>
          <p:cNvPr id="463" name="Periodically take a look at what is and is not working…"/>
          <p:cNvSpPr txBox="1">
            <a:spLocks noGrp="1"/>
          </p:cNvSpPr>
          <p:nvPr>
            <p:ph type="body" idx="1"/>
          </p:nvPr>
        </p:nvSpPr>
        <p:spPr>
          <a:xfrm>
            <a:off x="1832610" y="1440180"/>
            <a:ext cx="8515350" cy="4869180"/>
          </a:xfrm>
          <a:prstGeom prst="rect">
            <a:avLst/>
          </a:prstGeom>
        </p:spPr>
        <p:txBody>
          <a:bodyPr>
            <a:normAutofit/>
          </a:bodyPr>
          <a:lstStyle/>
          <a:p>
            <a:pPr>
              <a:lnSpc>
                <a:spcPct val="90000"/>
              </a:lnSpc>
              <a:spcBef>
                <a:spcPts val="1170"/>
              </a:spcBef>
            </a:pPr>
            <a:r>
              <a:rPr dirty="0"/>
              <a:t>Periodically take a look at what is and is not working</a:t>
            </a:r>
          </a:p>
          <a:p>
            <a:pPr>
              <a:lnSpc>
                <a:spcPct val="90000"/>
              </a:lnSpc>
              <a:spcBef>
                <a:spcPts val="1170"/>
              </a:spcBef>
            </a:pPr>
            <a:r>
              <a:rPr dirty="0"/>
              <a:t>Typically 15–30 minutes</a:t>
            </a:r>
          </a:p>
          <a:p>
            <a:pPr>
              <a:lnSpc>
                <a:spcPct val="90000"/>
              </a:lnSpc>
              <a:spcBef>
                <a:spcPts val="1170"/>
              </a:spcBef>
            </a:pPr>
            <a:r>
              <a:rPr dirty="0"/>
              <a:t>Done after every sprint</a:t>
            </a:r>
          </a:p>
          <a:p>
            <a:pPr>
              <a:lnSpc>
                <a:spcPct val="90000"/>
              </a:lnSpc>
              <a:spcBef>
                <a:spcPts val="1170"/>
              </a:spcBef>
            </a:pPr>
            <a:r>
              <a:rPr dirty="0"/>
              <a:t>Whole team participates</a:t>
            </a:r>
          </a:p>
          <a:p>
            <a:pPr marL="937260" lvl="1" indent="-400050">
              <a:lnSpc>
                <a:spcPct val="90000"/>
              </a:lnSpc>
              <a:spcBef>
                <a:spcPts val="1170"/>
              </a:spcBef>
              <a:defRPr sz="3200"/>
            </a:pPr>
            <a:r>
              <a:rPr dirty="0" err="1"/>
              <a:t>ScrumMaster</a:t>
            </a:r>
            <a:endParaRPr dirty="0"/>
          </a:p>
          <a:p>
            <a:pPr marL="937260" lvl="1" indent="-400050">
              <a:lnSpc>
                <a:spcPct val="90000"/>
              </a:lnSpc>
              <a:spcBef>
                <a:spcPts val="1170"/>
              </a:spcBef>
              <a:defRPr sz="3200"/>
            </a:pPr>
            <a:r>
              <a:rPr dirty="0"/>
              <a:t>Product owner</a:t>
            </a:r>
          </a:p>
          <a:p>
            <a:pPr marL="937260" lvl="1" indent="-400050">
              <a:lnSpc>
                <a:spcPct val="90000"/>
              </a:lnSpc>
              <a:spcBef>
                <a:spcPts val="1170"/>
              </a:spcBef>
              <a:defRPr sz="3200"/>
            </a:pPr>
            <a:r>
              <a:rPr dirty="0"/>
              <a:t>Team</a:t>
            </a:r>
          </a:p>
          <a:p>
            <a:pPr marL="937260" lvl="1" indent="-400050">
              <a:lnSpc>
                <a:spcPct val="90000"/>
              </a:lnSpc>
              <a:spcBef>
                <a:spcPts val="1170"/>
              </a:spcBef>
              <a:defRPr sz="3200"/>
            </a:pPr>
            <a:r>
              <a:rPr dirty="0"/>
              <a:t>Possibly customers and others</a:t>
            </a:r>
          </a:p>
        </p:txBody>
      </p:sp>
    </p:spTree>
    <p:extLst>
      <p:ext uri="{BB962C8B-B14F-4D97-AF65-F5344CB8AC3E}">
        <p14:creationId xmlns:p14="http://schemas.microsoft.com/office/powerpoint/2010/main" val="2384733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8" name="Group"/>
          <p:cNvGrpSpPr/>
          <p:nvPr/>
        </p:nvGrpSpPr>
        <p:grpSpPr>
          <a:xfrm>
            <a:off x="2175509" y="971548"/>
            <a:ext cx="3726183" cy="1840232"/>
            <a:chOff x="-1" y="-1"/>
            <a:chExt cx="4140202" cy="2044701"/>
          </a:xfrm>
        </p:grpSpPr>
        <p:sp>
          <p:nvSpPr>
            <p:cNvPr id="480" name="Rounded Rectangle"/>
            <p:cNvSpPr/>
            <p:nvPr/>
          </p:nvSpPr>
          <p:spPr>
            <a:xfrm>
              <a:off x="12700" y="0"/>
              <a:ext cx="4127501" cy="2044700"/>
            </a:xfrm>
            <a:prstGeom prst="roundRect">
              <a:avLst>
                <a:gd name="adj" fmla="val 14907"/>
              </a:avLst>
            </a:prstGeom>
            <a:solidFill>
              <a:srgbClr val="EBEBEB"/>
            </a:solidFill>
            <a:ln w="25400" cap="flat">
              <a:solidFill>
                <a:srgbClr val="C0C0C0"/>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3240"/>
                </a:lnSpc>
                <a:tabLst>
                  <a:tab pos="96012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sz="2700"/>
            </a:p>
          </p:txBody>
        </p:sp>
        <p:sp>
          <p:nvSpPr>
            <p:cNvPr id="481" name="Product owner…"/>
            <p:cNvSpPr txBox="1"/>
            <p:nvPr/>
          </p:nvSpPr>
          <p:spPr>
            <a:xfrm>
              <a:off x="152883" y="622300"/>
              <a:ext cx="2806701" cy="13849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p>
              <a:pPr marL="205740" indent="-205740">
                <a:lnSpc>
                  <a:spcPts val="2970"/>
                </a:lnSpc>
                <a:buClr>
                  <a:srgbClr val="C0C0C0"/>
                </a:buClr>
                <a:buSzPct val="125000"/>
                <a:buChar char="•"/>
                <a:tabLst>
                  <a:tab pos="960120" algn="l"/>
                </a:tabLst>
                <a:defRPr sz="2800">
                  <a:solidFill>
                    <a:srgbClr val="C0C0C0"/>
                  </a:solidFill>
                </a:defRPr>
              </a:pPr>
              <a:r>
                <a:rPr sz="2520"/>
                <a:t>Product owner</a:t>
              </a:r>
            </a:p>
            <a:p>
              <a:pPr marL="205740" indent="-205740">
                <a:lnSpc>
                  <a:spcPts val="2970"/>
                </a:lnSpc>
                <a:buClr>
                  <a:srgbClr val="C0C0C0"/>
                </a:buClr>
                <a:buSzPct val="125000"/>
                <a:buChar char="•"/>
                <a:tabLst>
                  <a:tab pos="960120" algn="l"/>
                </a:tabLst>
                <a:defRPr sz="2800">
                  <a:solidFill>
                    <a:srgbClr val="C0C0C0"/>
                  </a:solidFill>
                </a:defRPr>
              </a:pPr>
              <a:r>
                <a:rPr sz="2520"/>
                <a:t>ScrumMaster</a:t>
              </a:r>
            </a:p>
            <a:p>
              <a:pPr marL="205740" indent="-205740">
                <a:lnSpc>
                  <a:spcPts val="2970"/>
                </a:lnSpc>
                <a:buClr>
                  <a:srgbClr val="C0C0C0"/>
                </a:buClr>
                <a:buSzPct val="125000"/>
                <a:buChar char="•"/>
                <a:tabLst>
                  <a:tab pos="960120" algn="l"/>
                </a:tabLst>
                <a:defRPr sz="2800">
                  <a:solidFill>
                    <a:srgbClr val="C0C0C0"/>
                  </a:solidFill>
                </a:defRPr>
              </a:pPr>
              <a:r>
                <a:rPr sz="2520"/>
                <a:t>Team</a:t>
              </a:r>
            </a:p>
          </p:txBody>
        </p:sp>
        <p:sp>
          <p:nvSpPr>
            <p:cNvPr id="482" name="Rectangle"/>
            <p:cNvSpPr/>
            <p:nvPr/>
          </p:nvSpPr>
          <p:spPr>
            <a:xfrm>
              <a:off x="482599" y="-1"/>
              <a:ext cx="1905001" cy="596901"/>
            </a:xfrm>
            <a:prstGeom prst="rect">
              <a:avLst/>
            </a:pr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483" name="Shape"/>
            <p:cNvSpPr/>
            <p:nvPr/>
          </p:nvSpPr>
          <p:spPr>
            <a:xfrm rot="10800000">
              <a:off x="2273300" y="139700"/>
              <a:ext cx="495301" cy="45720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484" name="Shape"/>
            <p:cNvSpPr/>
            <p:nvPr/>
          </p:nvSpPr>
          <p:spPr>
            <a:xfrm>
              <a:off x="-1" y="-1"/>
              <a:ext cx="495301" cy="457201"/>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485" name="Rectangle"/>
            <p:cNvSpPr/>
            <p:nvPr/>
          </p:nvSpPr>
          <p:spPr>
            <a:xfrm>
              <a:off x="-1" y="342899"/>
              <a:ext cx="622301" cy="254001"/>
            </a:xfrm>
            <a:prstGeom prst="rect">
              <a:avLst/>
            </a:pr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486" name="Rectangle"/>
            <p:cNvSpPr/>
            <p:nvPr/>
          </p:nvSpPr>
          <p:spPr>
            <a:xfrm>
              <a:off x="2146300" y="-1"/>
              <a:ext cx="622301" cy="254001"/>
            </a:xfrm>
            <a:prstGeom prst="rect">
              <a:avLst/>
            </a:pr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487" name="Roles"/>
            <p:cNvSpPr txBox="1"/>
            <p:nvPr/>
          </p:nvSpPr>
          <p:spPr>
            <a:xfrm>
              <a:off x="165583" y="12699"/>
              <a:ext cx="2120902" cy="644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a:lnSpc>
                  <a:spcPts val="3800"/>
                </a:lnSpc>
                <a:tabLst>
                  <a:tab pos="1066800" algn="l"/>
                </a:tabLst>
                <a:defRPr>
                  <a:solidFill>
                    <a:srgbClr val="FFFFFF"/>
                  </a:solidFill>
                </a:defRPr>
              </a:lvl1pPr>
            </a:lstStyle>
            <a:p>
              <a:r>
                <a:rPr sz="1620"/>
                <a:t>Roles</a:t>
              </a:r>
            </a:p>
          </p:txBody>
        </p:sp>
      </p:grpSp>
      <p:sp>
        <p:nvSpPr>
          <p:cNvPr id="489" name="Scrum framework"/>
          <p:cNvSpPr txBox="1">
            <a:spLocks noGrp="1"/>
          </p:cNvSpPr>
          <p:nvPr>
            <p:ph type="title"/>
          </p:nvPr>
        </p:nvSpPr>
        <p:spPr>
          <a:xfrm>
            <a:off x="1364415" y="354329"/>
            <a:ext cx="9601200" cy="1485900"/>
          </a:xfrm>
          <a:prstGeom prst="rect">
            <a:avLst/>
          </a:prstGeom>
        </p:spPr>
        <p:txBody>
          <a:bodyPr/>
          <a:lstStyle/>
          <a:p>
            <a:r>
              <a:rPr b="1" dirty="0"/>
              <a:t>Scrum framework</a:t>
            </a:r>
          </a:p>
        </p:txBody>
      </p:sp>
      <p:grpSp>
        <p:nvGrpSpPr>
          <p:cNvPr id="498" name="Group"/>
          <p:cNvGrpSpPr/>
          <p:nvPr/>
        </p:nvGrpSpPr>
        <p:grpSpPr>
          <a:xfrm>
            <a:off x="4370069" y="2423158"/>
            <a:ext cx="3726183" cy="2274572"/>
            <a:chOff x="-1" y="-1"/>
            <a:chExt cx="4140202" cy="2527301"/>
          </a:xfrm>
        </p:grpSpPr>
        <p:sp>
          <p:nvSpPr>
            <p:cNvPr id="490" name="Rounded Rectangle"/>
            <p:cNvSpPr/>
            <p:nvPr/>
          </p:nvSpPr>
          <p:spPr>
            <a:xfrm>
              <a:off x="12700" y="0"/>
              <a:ext cx="4127501" cy="2527300"/>
            </a:xfrm>
            <a:prstGeom prst="roundRect">
              <a:avLst>
                <a:gd name="adj" fmla="val 12060"/>
              </a:avLst>
            </a:prstGeom>
            <a:solidFill>
              <a:srgbClr val="EBEBEB"/>
            </a:solidFill>
            <a:ln w="25400" cap="flat">
              <a:solidFill>
                <a:srgbClr val="C0C0C0"/>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3240"/>
                </a:lnSpc>
                <a:tabLst>
                  <a:tab pos="96012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sz="2700"/>
            </a:p>
          </p:txBody>
        </p:sp>
        <p:sp>
          <p:nvSpPr>
            <p:cNvPr id="491" name="Sprint planning…"/>
            <p:cNvSpPr txBox="1"/>
            <p:nvPr/>
          </p:nvSpPr>
          <p:spPr>
            <a:xfrm>
              <a:off x="152882" y="622300"/>
              <a:ext cx="3683002" cy="18124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p>
              <a:pPr marL="205740" indent="-205740">
                <a:lnSpc>
                  <a:spcPts val="2970"/>
                </a:lnSpc>
                <a:buClr>
                  <a:srgbClr val="C0C0C0"/>
                </a:buClr>
                <a:buSzPct val="125000"/>
                <a:buChar char="•"/>
                <a:tabLst>
                  <a:tab pos="960120" algn="l"/>
                </a:tabLst>
                <a:defRPr sz="2800">
                  <a:solidFill>
                    <a:srgbClr val="C0C0C0"/>
                  </a:solidFill>
                </a:defRPr>
              </a:pPr>
              <a:r>
                <a:rPr sz="2520"/>
                <a:t>Sprint planning</a:t>
              </a:r>
            </a:p>
            <a:p>
              <a:pPr marL="205740" indent="-205740">
                <a:lnSpc>
                  <a:spcPts val="2970"/>
                </a:lnSpc>
                <a:buClr>
                  <a:srgbClr val="C0C0C0"/>
                </a:buClr>
                <a:buSzPct val="125000"/>
                <a:buChar char="•"/>
                <a:tabLst>
                  <a:tab pos="960120" algn="l"/>
                </a:tabLst>
                <a:defRPr sz="2800">
                  <a:solidFill>
                    <a:srgbClr val="C0C0C0"/>
                  </a:solidFill>
                </a:defRPr>
              </a:pPr>
              <a:r>
                <a:rPr sz="2520"/>
                <a:t>Sprint review</a:t>
              </a:r>
            </a:p>
            <a:p>
              <a:pPr marL="205740" indent="-205740">
                <a:lnSpc>
                  <a:spcPts val="2970"/>
                </a:lnSpc>
                <a:buClr>
                  <a:srgbClr val="C0C0C0"/>
                </a:buClr>
                <a:buSzPct val="125000"/>
                <a:buChar char="•"/>
                <a:tabLst>
                  <a:tab pos="960120" algn="l"/>
                </a:tabLst>
                <a:defRPr sz="2800">
                  <a:solidFill>
                    <a:srgbClr val="C0C0C0"/>
                  </a:solidFill>
                </a:defRPr>
              </a:pPr>
              <a:r>
                <a:rPr sz="2520"/>
                <a:t>Sprint retrospective</a:t>
              </a:r>
            </a:p>
            <a:p>
              <a:pPr marL="205740" indent="-205740">
                <a:lnSpc>
                  <a:spcPts val="2970"/>
                </a:lnSpc>
                <a:buClr>
                  <a:srgbClr val="C0C0C0"/>
                </a:buClr>
                <a:buSzPct val="125000"/>
                <a:buChar char="•"/>
                <a:tabLst>
                  <a:tab pos="960120" algn="l"/>
                </a:tabLst>
                <a:defRPr sz="2800">
                  <a:solidFill>
                    <a:srgbClr val="C0C0C0"/>
                  </a:solidFill>
                </a:defRPr>
              </a:pPr>
              <a:r>
                <a:rPr sz="2520"/>
                <a:t>Daily scrum meeting</a:t>
              </a:r>
            </a:p>
          </p:txBody>
        </p:sp>
        <p:sp>
          <p:nvSpPr>
            <p:cNvPr id="492" name="Rectangle"/>
            <p:cNvSpPr/>
            <p:nvPr/>
          </p:nvSpPr>
          <p:spPr>
            <a:xfrm>
              <a:off x="482599" y="-1"/>
              <a:ext cx="1905001" cy="596901"/>
            </a:xfrm>
            <a:prstGeom prst="rect">
              <a:avLst/>
            </a:pr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493" name="Shape"/>
            <p:cNvSpPr/>
            <p:nvPr/>
          </p:nvSpPr>
          <p:spPr>
            <a:xfrm rot="10800000">
              <a:off x="2273300" y="139700"/>
              <a:ext cx="495301" cy="45720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494" name="Shape"/>
            <p:cNvSpPr/>
            <p:nvPr/>
          </p:nvSpPr>
          <p:spPr>
            <a:xfrm>
              <a:off x="-1" y="-1"/>
              <a:ext cx="495301" cy="457201"/>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495" name="Rectangle"/>
            <p:cNvSpPr/>
            <p:nvPr/>
          </p:nvSpPr>
          <p:spPr>
            <a:xfrm>
              <a:off x="-1" y="342899"/>
              <a:ext cx="622301" cy="254001"/>
            </a:xfrm>
            <a:prstGeom prst="rect">
              <a:avLst/>
            </a:pr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496" name="Rectangle"/>
            <p:cNvSpPr/>
            <p:nvPr/>
          </p:nvSpPr>
          <p:spPr>
            <a:xfrm>
              <a:off x="2146300" y="-1"/>
              <a:ext cx="622301" cy="254001"/>
            </a:xfrm>
            <a:prstGeom prst="rect">
              <a:avLst/>
            </a:prstGeom>
            <a:solidFill>
              <a:srgbClr val="C0C0C0"/>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497" name="Ceremonies"/>
            <p:cNvSpPr txBox="1"/>
            <p:nvPr/>
          </p:nvSpPr>
          <p:spPr>
            <a:xfrm>
              <a:off x="165583" y="12699"/>
              <a:ext cx="2120902" cy="644051"/>
            </a:xfrm>
            <a:prstGeom prst="rect">
              <a:avLst/>
            </a:prstGeom>
            <a:solidFill>
              <a:srgbClr val="C0C0C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a:lnSpc>
                  <a:spcPts val="3800"/>
                </a:lnSpc>
                <a:tabLst>
                  <a:tab pos="1066800" algn="l"/>
                </a:tabLst>
                <a:defRPr>
                  <a:solidFill>
                    <a:srgbClr val="FFFFFF"/>
                  </a:solidFill>
                </a:defRPr>
              </a:lvl1pPr>
            </a:lstStyle>
            <a:p>
              <a:r>
                <a:rPr sz="1620"/>
                <a:t>Ceremonies</a:t>
              </a:r>
            </a:p>
          </p:txBody>
        </p:sp>
      </p:grpSp>
      <p:grpSp>
        <p:nvGrpSpPr>
          <p:cNvPr id="507" name="Group"/>
          <p:cNvGrpSpPr/>
          <p:nvPr/>
        </p:nvGrpSpPr>
        <p:grpSpPr>
          <a:xfrm>
            <a:off x="6118859" y="4594858"/>
            <a:ext cx="3726183" cy="1840232"/>
            <a:chOff x="-1" y="-1"/>
            <a:chExt cx="4140202" cy="2044701"/>
          </a:xfrm>
        </p:grpSpPr>
        <p:sp>
          <p:nvSpPr>
            <p:cNvPr id="499" name="Rounded Rectangle"/>
            <p:cNvSpPr/>
            <p:nvPr/>
          </p:nvSpPr>
          <p:spPr>
            <a:xfrm>
              <a:off x="12700" y="0"/>
              <a:ext cx="4127501" cy="2044700"/>
            </a:xfrm>
            <a:prstGeom prst="roundRect">
              <a:avLst>
                <a:gd name="adj" fmla="val 14907"/>
              </a:avLst>
            </a:prstGeom>
            <a:blipFill rotWithShape="1">
              <a:blip r:embed="rId3"/>
              <a:srcRect/>
              <a:tile tx="0" ty="0" sx="100000" sy="100000" flip="none" algn="tl"/>
            </a:blipFill>
            <a:ln w="25400" cap="flat">
              <a:solidFill>
                <a:srgbClr val="005192"/>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3240"/>
                </a:lnSpc>
                <a:tabLst>
                  <a:tab pos="960120" algn="l"/>
                </a:tabLst>
                <a:defRPr sz="3000" b="1">
                  <a:solidFill>
                    <a:srgbClr val="EBF3FF"/>
                  </a:solidFill>
                  <a:effectLst>
                    <a:outerShdw blurRad="38100" dist="12700" dir="5400000" rotWithShape="0">
                      <a:srgbClr val="000000">
                        <a:alpha val="50000"/>
                      </a:srgbClr>
                    </a:outerShdw>
                  </a:effectLst>
                  <a:latin typeface="Arial"/>
                  <a:ea typeface="Arial"/>
                  <a:cs typeface="Arial"/>
                  <a:sym typeface="Arial"/>
                </a:defRPr>
              </a:pPr>
              <a:endParaRPr sz="2700"/>
            </a:p>
          </p:txBody>
        </p:sp>
        <p:sp>
          <p:nvSpPr>
            <p:cNvPr id="500" name="Product backlog…"/>
            <p:cNvSpPr txBox="1"/>
            <p:nvPr/>
          </p:nvSpPr>
          <p:spPr>
            <a:xfrm>
              <a:off x="152882" y="622300"/>
              <a:ext cx="3771902" cy="13849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p>
              <a:pPr marL="205740" indent="-205740">
                <a:lnSpc>
                  <a:spcPts val="2970"/>
                </a:lnSpc>
                <a:buSzPct val="125000"/>
                <a:buChar char="•"/>
                <a:tabLst>
                  <a:tab pos="960120" algn="l"/>
                </a:tabLst>
                <a:defRPr sz="2800">
                  <a:solidFill>
                    <a:srgbClr val="FFFFFF"/>
                  </a:solidFill>
                </a:defRPr>
              </a:pPr>
              <a:r>
                <a:rPr sz="2520"/>
                <a:t>Product backlog</a:t>
              </a:r>
            </a:p>
            <a:p>
              <a:pPr marL="205740" indent="-205740">
                <a:lnSpc>
                  <a:spcPts val="2970"/>
                </a:lnSpc>
                <a:buSzPct val="125000"/>
                <a:buChar char="•"/>
                <a:tabLst>
                  <a:tab pos="960120" algn="l"/>
                </a:tabLst>
                <a:defRPr sz="2800">
                  <a:solidFill>
                    <a:srgbClr val="FFFFFF"/>
                  </a:solidFill>
                </a:defRPr>
              </a:pPr>
              <a:r>
                <a:rPr sz="2520"/>
                <a:t>Sprint backlog</a:t>
              </a:r>
            </a:p>
            <a:p>
              <a:pPr marL="205740" indent="-205740">
                <a:lnSpc>
                  <a:spcPts val="2970"/>
                </a:lnSpc>
                <a:buSzPct val="125000"/>
                <a:buChar char="•"/>
                <a:tabLst>
                  <a:tab pos="960120" algn="l"/>
                </a:tabLst>
                <a:defRPr sz="2800">
                  <a:solidFill>
                    <a:srgbClr val="FFFFFF"/>
                  </a:solidFill>
                </a:defRPr>
              </a:pPr>
              <a:r>
                <a:rPr sz="2520"/>
                <a:t>Burndown charts</a:t>
              </a:r>
            </a:p>
          </p:txBody>
        </p:sp>
        <p:sp>
          <p:nvSpPr>
            <p:cNvPr id="501" name="Rectangle"/>
            <p:cNvSpPr/>
            <p:nvPr/>
          </p:nvSpPr>
          <p:spPr>
            <a:xfrm>
              <a:off x="482599" y="-1"/>
              <a:ext cx="1905001" cy="596901"/>
            </a:xfrm>
            <a:prstGeom prst="rect">
              <a:avLst/>
            </a:pr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502" name="Shape"/>
            <p:cNvSpPr/>
            <p:nvPr/>
          </p:nvSpPr>
          <p:spPr>
            <a:xfrm rot="10800000">
              <a:off x="2273300" y="139700"/>
              <a:ext cx="495301" cy="45720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503" name="Shape"/>
            <p:cNvSpPr/>
            <p:nvPr/>
          </p:nvSpPr>
          <p:spPr>
            <a:xfrm>
              <a:off x="-1" y="-1"/>
              <a:ext cx="495301" cy="457201"/>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504" name="Rectangle"/>
            <p:cNvSpPr/>
            <p:nvPr/>
          </p:nvSpPr>
          <p:spPr>
            <a:xfrm>
              <a:off x="-1" y="342899"/>
              <a:ext cx="622301" cy="254001"/>
            </a:xfrm>
            <a:prstGeom prst="rect">
              <a:avLst/>
            </a:pr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505" name="Rectangle"/>
            <p:cNvSpPr/>
            <p:nvPr/>
          </p:nvSpPr>
          <p:spPr>
            <a:xfrm>
              <a:off x="2146300" y="-1"/>
              <a:ext cx="622301" cy="254001"/>
            </a:xfrm>
            <a:prstGeom prst="rect">
              <a:avLst/>
            </a:prstGeom>
            <a:solidFill>
              <a:srgbClr val="005192"/>
            </a:solidFill>
            <a:ln w="12700" cap="flat">
              <a:noFill/>
              <a:miter lim="400000"/>
            </a:ln>
            <a:effectLst/>
          </p:spPr>
          <p:txBody>
            <a:bodyPr wrap="square" lIns="34290" tIns="34290" rIns="34290" bIns="34290" numCol="1" anchor="ctr">
              <a:noAutofit/>
            </a:bodyPr>
            <a:lstStyle/>
            <a:p>
              <a:pPr defTabSz="525780">
                <a:defRPr sz="4000">
                  <a:solidFill>
                    <a:srgbClr val="FFFFFF"/>
                  </a:solidFill>
                  <a:effectLst>
                    <a:outerShdw blurRad="38100" dist="12700" dir="5400000" rotWithShape="0">
                      <a:srgbClr val="000000">
                        <a:alpha val="50000"/>
                      </a:srgbClr>
                    </a:outerShdw>
                  </a:effectLst>
                </a:defRPr>
              </a:pPr>
              <a:endParaRPr sz="3600"/>
            </a:p>
          </p:txBody>
        </p:sp>
        <p:sp>
          <p:nvSpPr>
            <p:cNvPr id="506" name="Artifacts"/>
            <p:cNvSpPr txBox="1"/>
            <p:nvPr/>
          </p:nvSpPr>
          <p:spPr>
            <a:xfrm>
              <a:off x="165583" y="12699"/>
              <a:ext cx="2120902" cy="6440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a:lnSpc>
                  <a:spcPts val="3800"/>
                </a:lnSpc>
                <a:tabLst>
                  <a:tab pos="1066800" algn="l"/>
                </a:tabLst>
                <a:defRPr>
                  <a:solidFill>
                    <a:srgbClr val="FFFFFF"/>
                  </a:solidFill>
                </a:defRPr>
              </a:lvl1pPr>
            </a:lstStyle>
            <a:p>
              <a:r>
                <a:rPr sz="1620"/>
                <a:t>Artifacts</a:t>
              </a:r>
            </a:p>
          </p:txBody>
        </p:sp>
      </p:grpSp>
    </p:spTree>
    <p:extLst>
      <p:ext uri="{BB962C8B-B14F-4D97-AF65-F5344CB8AC3E}">
        <p14:creationId xmlns:p14="http://schemas.microsoft.com/office/powerpoint/2010/main" val="1746193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Product backlog"/>
          <p:cNvSpPr txBox="1">
            <a:spLocks noGrp="1"/>
          </p:cNvSpPr>
          <p:nvPr>
            <p:ph type="title"/>
          </p:nvPr>
        </p:nvSpPr>
        <p:spPr>
          <a:prstGeom prst="rect">
            <a:avLst/>
          </a:prstGeom>
        </p:spPr>
        <p:txBody>
          <a:bodyPr/>
          <a:lstStyle/>
          <a:p>
            <a:r>
              <a:rPr b="1" dirty="0"/>
              <a:t>Product backlog</a:t>
            </a:r>
          </a:p>
        </p:txBody>
      </p:sp>
      <p:sp>
        <p:nvSpPr>
          <p:cNvPr id="510" name="The requirements…"/>
          <p:cNvSpPr txBox="1">
            <a:spLocks noGrp="1"/>
          </p:cNvSpPr>
          <p:nvPr>
            <p:ph type="body" sz="half" idx="1"/>
          </p:nvPr>
        </p:nvSpPr>
        <p:spPr>
          <a:xfrm>
            <a:off x="5558790" y="1565910"/>
            <a:ext cx="4937760" cy="4766310"/>
          </a:xfrm>
          <a:prstGeom prst="rect">
            <a:avLst/>
          </a:prstGeom>
        </p:spPr>
        <p:txBody>
          <a:bodyPr>
            <a:normAutofit lnSpcReduction="10000"/>
          </a:bodyPr>
          <a:lstStyle/>
          <a:p>
            <a:pPr marL="504516" indent="-275916">
              <a:lnSpc>
                <a:spcPct val="80000"/>
              </a:lnSpc>
              <a:spcBef>
                <a:spcPts val="1260"/>
              </a:spcBef>
              <a:tabLst>
                <a:tab pos="1062990" algn="l"/>
              </a:tabLst>
              <a:defRPr sz="3000"/>
            </a:pPr>
            <a:r>
              <a:t>The requirements</a:t>
            </a:r>
          </a:p>
          <a:p>
            <a:pPr marL="504516" indent="-275916">
              <a:lnSpc>
                <a:spcPct val="80000"/>
              </a:lnSpc>
              <a:spcBef>
                <a:spcPts val="1260"/>
              </a:spcBef>
              <a:tabLst>
                <a:tab pos="1062990" algn="l"/>
              </a:tabLst>
              <a:defRPr sz="3000"/>
            </a:pPr>
            <a:r>
              <a:t>A list of all desired work on the project</a:t>
            </a:r>
          </a:p>
          <a:p>
            <a:pPr marL="504516" indent="-275916">
              <a:lnSpc>
                <a:spcPct val="80000"/>
              </a:lnSpc>
              <a:spcBef>
                <a:spcPts val="1260"/>
              </a:spcBef>
              <a:tabLst>
                <a:tab pos="1062990" algn="l"/>
              </a:tabLst>
              <a:defRPr sz="3000"/>
            </a:pPr>
            <a:r>
              <a:t>Ideally expressed such that each item has value to the users or customers of the product </a:t>
            </a:r>
          </a:p>
          <a:p>
            <a:pPr marL="504516" indent="-275916">
              <a:lnSpc>
                <a:spcPct val="80000"/>
              </a:lnSpc>
              <a:spcBef>
                <a:spcPts val="1260"/>
              </a:spcBef>
              <a:tabLst>
                <a:tab pos="1062990" algn="l"/>
              </a:tabLst>
              <a:defRPr sz="3000"/>
            </a:pPr>
            <a:r>
              <a:t>Prioritized by the product owner</a:t>
            </a:r>
          </a:p>
          <a:p>
            <a:pPr marL="504516" indent="-275916">
              <a:lnSpc>
                <a:spcPct val="80000"/>
              </a:lnSpc>
              <a:spcBef>
                <a:spcPts val="1260"/>
              </a:spcBef>
              <a:tabLst>
                <a:tab pos="1062990" algn="l"/>
              </a:tabLst>
              <a:defRPr sz="3000"/>
            </a:pPr>
            <a:r>
              <a:t>Reprioritized at the start of each sprint</a:t>
            </a:r>
          </a:p>
        </p:txBody>
      </p:sp>
      <p:pic>
        <p:nvPicPr>
          <p:cNvPr id="511" name="ScrumSmallNoLabels.png" descr="ScrumSmallNoLabels.png"/>
          <p:cNvPicPr>
            <a:picLocks noChangeAspect="1"/>
          </p:cNvPicPr>
          <p:nvPr/>
        </p:nvPicPr>
        <p:blipFill>
          <a:blip r:embed="rId2"/>
          <a:stretch>
            <a:fillRect/>
          </a:stretch>
        </p:blipFill>
        <p:spPr>
          <a:xfrm>
            <a:off x="1741170" y="2990191"/>
            <a:ext cx="4046220" cy="1673250"/>
          </a:xfrm>
          <a:prstGeom prst="rect">
            <a:avLst/>
          </a:prstGeom>
          <a:ln w="12700">
            <a:miter lim="400000"/>
          </a:ln>
        </p:spPr>
      </p:pic>
      <p:grpSp>
        <p:nvGrpSpPr>
          <p:cNvPr id="514" name="This is the product backlog"/>
          <p:cNvGrpSpPr/>
          <p:nvPr/>
        </p:nvGrpSpPr>
        <p:grpSpPr>
          <a:xfrm>
            <a:off x="2952750" y="5331951"/>
            <a:ext cx="2526030" cy="948978"/>
            <a:chOff x="0" y="-19210"/>
            <a:chExt cx="2806700" cy="1054420"/>
          </a:xfrm>
        </p:grpSpPr>
        <p:sp>
          <p:nvSpPr>
            <p:cNvPr id="512" name="Rectangle"/>
            <p:cNvSpPr/>
            <p:nvPr/>
          </p:nvSpPr>
          <p:spPr>
            <a:xfrm>
              <a:off x="0" y="0"/>
              <a:ext cx="2806700" cy="1016000"/>
            </a:xfrm>
            <a:prstGeom prst="rect">
              <a:avLst/>
            </a:prstGeom>
            <a:blipFill rotWithShape="1">
              <a:blip r:embed="rId3"/>
              <a:srcRect/>
              <a:tile tx="0" ty="0" sx="100000" sy="100000" flip="none" algn="tl"/>
            </a:blipFill>
            <a:ln w="25400" cap="flat">
              <a:solidFill>
                <a:srgbClr val="005192"/>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3330"/>
                </a:lnSpc>
                <a:tabLst>
                  <a:tab pos="960120" algn="l"/>
                </a:tabLst>
                <a:defRPr sz="3100">
                  <a:solidFill>
                    <a:srgbClr val="FFFFFF"/>
                  </a:solidFill>
                </a:defRPr>
              </a:pPr>
              <a:endParaRPr sz="2790"/>
            </a:p>
          </p:txBody>
        </p:sp>
        <p:sp>
          <p:nvSpPr>
            <p:cNvPr id="513" name="This is the product backlog"/>
            <p:cNvSpPr txBox="1"/>
            <p:nvPr/>
          </p:nvSpPr>
          <p:spPr>
            <a:xfrm>
              <a:off x="0" y="-19210"/>
              <a:ext cx="2806700" cy="10544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ts val="3700"/>
                </a:lnSpc>
                <a:tabLst>
                  <a:tab pos="1066800" algn="l"/>
                </a:tabLst>
                <a:defRPr sz="3100">
                  <a:solidFill>
                    <a:srgbClr val="FFFFFF"/>
                  </a:solidFill>
                </a:defRPr>
              </a:lvl1pPr>
            </a:lstStyle>
            <a:p>
              <a:r>
                <a:rPr sz="2790"/>
                <a:t>This is the product backlog</a:t>
              </a:r>
            </a:p>
          </p:txBody>
        </p:sp>
      </p:grpSp>
      <p:sp>
        <p:nvSpPr>
          <p:cNvPr id="515" name="Line"/>
          <p:cNvSpPr/>
          <p:nvPr/>
        </p:nvSpPr>
        <p:spPr>
          <a:xfrm>
            <a:off x="2506980" y="4137660"/>
            <a:ext cx="388621" cy="1371601"/>
          </a:xfrm>
          <a:prstGeom prst="line">
            <a:avLst/>
          </a:prstGeom>
          <a:ln w="38100">
            <a:solidFill>
              <a:srgbClr val="033F7F"/>
            </a:solidFill>
            <a:miter lim="400000"/>
            <a:headEnd type="triangle"/>
          </a:ln>
        </p:spPr>
        <p:txBody>
          <a:bodyPr lIns="41146" tIns="41146" rIns="41146" bIns="41146"/>
          <a:lstStyle/>
          <a:p>
            <a:endParaRPr sz="1620"/>
          </a:p>
        </p:txBody>
      </p:sp>
    </p:spTree>
    <p:extLst>
      <p:ext uri="{BB962C8B-B14F-4D97-AF65-F5344CB8AC3E}">
        <p14:creationId xmlns:p14="http://schemas.microsoft.com/office/powerpoint/2010/main" val="94044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371600" y="685800"/>
            <a:ext cx="9601200" cy="790303"/>
          </a:xfrm>
        </p:spPr>
        <p:txBody>
          <a:bodyPr>
            <a:normAutofit/>
          </a:bodyPr>
          <a:lstStyle/>
          <a:p>
            <a:pPr eaLnBrk="1" hangingPunct="1"/>
            <a:r>
              <a:rPr lang="en-GB" b="1" dirty="0"/>
              <a:t>Rapid Application Development</a:t>
            </a:r>
            <a:endParaRPr lang="en-US" sz="2800" b="1"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9589" y="1384917"/>
            <a:ext cx="6659200" cy="5473083"/>
          </a:xfrm>
        </p:spPr>
      </p:pic>
    </p:spTree>
    <p:extLst>
      <p:ext uri="{BB962C8B-B14F-4D97-AF65-F5344CB8AC3E}">
        <p14:creationId xmlns:p14="http://schemas.microsoft.com/office/powerpoint/2010/main" val="427878646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A sample product backlog"/>
          <p:cNvSpPr txBox="1">
            <a:spLocks noGrp="1"/>
          </p:cNvSpPr>
          <p:nvPr>
            <p:ph type="title"/>
          </p:nvPr>
        </p:nvSpPr>
        <p:spPr>
          <a:prstGeom prst="rect">
            <a:avLst/>
          </a:prstGeom>
        </p:spPr>
        <p:txBody>
          <a:bodyPr/>
          <a:lstStyle/>
          <a:p>
            <a:r>
              <a:t>A sample product backlog</a:t>
            </a:r>
          </a:p>
        </p:txBody>
      </p:sp>
      <p:graphicFrame>
        <p:nvGraphicFramePr>
          <p:cNvPr id="518" name="Table"/>
          <p:cNvGraphicFramePr/>
          <p:nvPr/>
        </p:nvGraphicFramePr>
        <p:xfrm>
          <a:off x="2232660" y="1314450"/>
          <a:ext cx="7978139" cy="4983478"/>
        </p:xfrm>
        <a:graphic>
          <a:graphicData uri="http://schemas.openxmlformats.org/drawingml/2006/table">
            <a:tbl>
              <a:tblPr firstRow="1"/>
              <a:tblGrid>
                <a:gridCol w="5989319">
                  <a:extLst>
                    <a:ext uri="{9D8B030D-6E8A-4147-A177-3AD203B41FA5}">
                      <a16:colId xmlns:a16="http://schemas.microsoft.com/office/drawing/2014/main" val="20000"/>
                    </a:ext>
                  </a:extLst>
                </a:gridCol>
                <a:gridCol w="1988820">
                  <a:extLst>
                    <a:ext uri="{9D8B030D-6E8A-4147-A177-3AD203B41FA5}">
                      <a16:colId xmlns:a16="http://schemas.microsoft.com/office/drawing/2014/main" val="20001"/>
                    </a:ext>
                  </a:extLst>
                </a:gridCol>
              </a:tblGrid>
              <a:tr h="763180">
                <a:tc>
                  <a:txBody>
                    <a:bodyPr/>
                    <a:lstStyle/>
                    <a:p>
                      <a:pPr>
                        <a:lnSpc>
                          <a:spcPts val="4300"/>
                        </a:lnSpc>
                        <a:tabLst>
                          <a:tab pos="1066800" algn="l"/>
                        </a:tabLst>
                        <a:defRPr sz="1800">
                          <a:solidFill>
                            <a:srgbClr val="000000"/>
                          </a:solidFill>
                        </a:defRPr>
                      </a:pPr>
                      <a:r>
                        <a:rPr sz="3200">
                          <a:solidFill>
                            <a:srgbClr val="FFFFFF"/>
                          </a:solidFill>
                        </a:rPr>
                        <a:t>Backlog item</a:t>
                      </a:r>
                    </a:p>
                  </a:txBody>
                  <a:tcPr marL="34290" marR="34290" marT="34290" marB="34290" anchor="ctr" horzOverflow="overflow">
                    <a:lnL w="25400">
                      <a:solidFill>
                        <a:srgbClr val="005192"/>
                      </a:solidFill>
                      <a:miter lim="400000"/>
                    </a:lnL>
                    <a:lnR w="25400">
                      <a:solidFill>
                        <a:srgbClr val="005192"/>
                      </a:solidFill>
                      <a:miter lim="400000"/>
                    </a:lnR>
                    <a:lnT w="25400">
                      <a:solidFill>
                        <a:srgbClr val="005192"/>
                      </a:solidFill>
                      <a:miter lim="400000"/>
                    </a:lnT>
                    <a:lnB w="25400">
                      <a:solidFill>
                        <a:srgbClr val="005192"/>
                      </a:solidFill>
                      <a:miter lim="400000"/>
                    </a:lnB>
                    <a:solidFill>
                      <a:srgbClr val="3C88DC"/>
                    </a:solidFill>
                  </a:tcPr>
                </a:tc>
                <a:tc>
                  <a:txBody>
                    <a:bodyPr/>
                    <a:lstStyle/>
                    <a:p>
                      <a:pPr>
                        <a:lnSpc>
                          <a:spcPts val="4300"/>
                        </a:lnSpc>
                        <a:tabLst>
                          <a:tab pos="1066800" algn="l"/>
                        </a:tabLst>
                        <a:defRPr sz="1800">
                          <a:solidFill>
                            <a:srgbClr val="000000"/>
                          </a:solidFill>
                        </a:defRPr>
                      </a:pPr>
                      <a:r>
                        <a:rPr sz="3200">
                          <a:solidFill>
                            <a:srgbClr val="FFFFFF"/>
                          </a:solidFill>
                        </a:rPr>
                        <a:t>Estimate</a:t>
                      </a:r>
                    </a:p>
                  </a:txBody>
                  <a:tcPr marL="34290" marR="34290" marT="34290" marB="34290" anchor="ctr" horzOverflow="overflow">
                    <a:lnL w="25400">
                      <a:solidFill>
                        <a:srgbClr val="005192"/>
                      </a:solidFill>
                      <a:miter lim="400000"/>
                    </a:lnL>
                    <a:lnR w="25400">
                      <a:solidFill>
                        <a:srgbClr val="005192"/>
                      </a:solidFill>
                      <a:miter lim="400000"/>
                    </a:lnR>
                    <a:lnT w="25400">
                      <a:solidFill>
                        <a:srgbClr val="005192"/>
                      </a:solidFill>
                      <a:miter lim="400000"/>
                    </a:lnT>
                    <a:lnB w="25400">
                      <a:solidFill>
                        <a:srgbClr val="005192"/>
                      </a:solidFill>
                      <a:miter lim="400000"/>
                    </a:lnB>
                    <a:solidFill>
                      <a:srgbClr val="3C88DC"/>
                    </a:solidFill>
                  </a:tcPr>
                </a:tc>
                <a:extLst>
                  <a:ext uri="{0D108BD9-81ED-4DB2-BD59-A6C34878D82A}">
                    <a16:rowId xmlns:a16="http://schemas.microsoft.com/office/drawing/2014/main" val="10000"/>
                  </a:ext>
                </a:extLst>
              </a:tr>
              <a:tr h="521379">
                <a:tc>
                  <a:txBody>
                    <a:bodyPr/>
                    <a:lstStyle/>
                    <a:p>
                      <a:pPr algn="l" defTabSz="914400">
                        <a:tabLst>
                          <a:tab pos="914400" algn="l"/>
                        </a:tabLst>
                        <a:defRPr sz="1800"/>
                      </a:pPr>
                      <a:r>
                        <a:rPr sz="2500"/>
                        <a:t>Allow a guest to make a reservation</a:t>
                      </a:r>
                    </a:p>
                  </a:txBody>
                  <a:tcPr marL="34290" marR="34290" marT="34290" marB="34290" anchor="ctr" horzOverflow="overflow">
                    <a:lnT w="25400">
                      <a:solidFill>
                        <a:srgbClr val="005192"/>
                      </a:solidFill>
                      <a:miter lim="400000"/>
                    </a:lnT>
                    <a:solidFill>
                      <a:srgbClr val="EBEBEB"/>
                    </a:solidFill>
                  </a:tcPr>
                </a:tc>
                <a:tc>
                  <a:txBody>
                    <a:bodyPr/>
                    <a:lstStyle/>
                    <a:p>
                      <a:pPr defTabSz="914400">
                        <a:tabLst>
                          <a:tab pos="914400" algn="l"/>
                        </a:tabLst>
                        <a:defRPr sz="1800"/>
                      </a:pPr>
                      <a:r>
                        <a:rPr sz="2500"/>
                        <a:t>3</a:t>
                      </a:r>
                    </a:p>
                  </a:txBody>
                  <a:tcPr marL="34290" marR="34290" marT="34290" marB="34290" anchor="ctr" horzOverflow="overflow">
                    <a:lnT w="25400">
                      <a:solidFill>
                        <a:srgbClr val="005192"/>
                      </a:solidFill>
                      <a:miter lim="400000"/>
                    </a:lnT>
                    <a:solidFill>
                      <a:srgbClr val="EBEBEB"/>
                    </a:solidFill>
                  </a:tcPr>
                </a:tc>
                <a:extLst>
                  <a:ext uri="{0D108BD9-81ED-4DB2-BD59-A6C34878D82A}">
                    <a16:rowId xmlns:a16="http://schemas.microsoft.com/office/drawing/2014/main" val="10001"/>
                  </a:ext>
                </a:extLst>
              </a:tr>
              <a:tr h="521379">
                <a:tc>
                  <a:txBody>
                    <a:bodyPr/>
                    <a:lstStyle/>
                    <a:p>
                      <a:pPr algn="l" defTabSz="914400">
                        <a:tabLst>
                          <a:tab pos="914400" algn="l"/>
                        </a:tabLst>
                        <a:defRPr sz="1800"/>
                      </a:pPr>
                      <a:r>
                        <a:rPr sz="2500"/>
                        <a:t>As a guest, I want to cancel a reservation.</a:t>
                      </a:r>
                    </a:p>
                  </a:txBody>
                  <a:tcPr marL="34290" marR="34290" marT="34290" marB="34290" anchor="ctr" horzOverflow="overflow">
                    <a:solidFill>
                      <a:srgbClr val="EBEBEB"/>
                    </a:solidFill>
                  </a:tcPr>
                </a:tc>
                <a:tc>
                  <a:txBody>
                    <a:bodyPr/>
                    <a:lstStyle/>
                    <a:p>
                      <a:pPr defTabSz="914400">
                        <a:tabLst>
                          <a:tab pos="914400" algn="l"/>
                        </a:tabLst>
                        <a:defRPr sz="1800"/>
                      </a:pPr>
                      <a:r>
                        <a:rPr sz="2500"/>
                        <a:t>5</a:t>
                      </a:r>
                    </a:p>
                  </a:txBody>
                  <a:tcPr marL="34290" marR="34290" marT="34290" marB="34290" anchor="ctr" horzOverflow="overflow">
                    <a:solidFill>
                      <a:srgbClr val="EBEBEB"/>
                    </a:solidFill>
                  </a:tcPr>
                </a:tc>
                <a:extLst>
                  <a:ext uri="{0D108BD9-81ED-4DB2-BD59-A6C34878D82A}">
                    <a16:rowId xmlns:a16="http://schemas.microsoft.com/office/drawing/2014/main" val="10002"/>
                  </a:ext>
                </a:extLst>
              </a:tr>
              <a:tr h="851535">
                <a:tc>
                  <a:txBody>
                    <a:bodyPr/>
                    <a:lstStyle/>
                    <a:p>
                      <a:pPr algn="l" defTabSz="914400">
                        <a:tabLst>
                          <a:tab pos="914400" algn="l"/>
                        </a:tabLst>
                        <a:defRPr sz="1800"/>
                      </a:pPr>
                      <a:r>
                        <a:rPr sz="2500"/>
                        <a:t>As a guest, I want to change the dates of a reservation.</a:t>
                      </a:r>
                    </a:p>
                  </a:txBody>
                  <a:tcPr marL="34290" marR="34290" marT="34290" marB="34290" anchor="ctr" horzOverflow="overflow">
                    <a:solidFill>
                      <a:srgbClr val="EBEBEB"/>
                    </a:solidFill>
                  </a:tcPr>
                </a:tc>
                <a:tc>
                  <a:txBody>
                    <a:bodyPr/>
                    <a:lstStyle/>
                    <a:p>
                      <a:pPr defTabSz="914400">
                        <a:tabLst>
                          <a:tab pos="914400" algn="l"/>
                        </a:tabLst>
                        <a:defRPr sz="1800"/>
                      </a:pPr>
                      <a:r>
                        <a:rPr sz="2500"/>
                        <a:t>3</a:t>
                      </a:r>
                    </a:p>
                  </a:txBody>
                  <a:tcPr marL="34290" marR="34290" marT="34290" marB="34290" anchor="ctr" horzOverflow="overflow">
                    <a:solidFill>
                      <a:srgbClr val="EBEBEB"/>
                    </a:solidFill>
                  </a:tcPr>
                </a:tc>
                <a:extLst>
                  <a:ext uri="{0D108BD9-81ED-4DB2-BD59-A6C34878D82A}">
                    <a16:rowId xmlns:a16="http://schemas.microsoft.com/office/drawing/2014/main" val="10003"/>
                  </a:ext>
                </a:extLst>
              </a:tr>
              <a:tr h="851535">
                <a:tc>
                  <a:txBody>
                    <a:bodyPr/>
                    <a:lstStyle/>
                    <a:p>
                      <a:pPr algn="l" defTabSz="914400">
                        <a:tabLst>
                          <a:tab pos="914400" algn="l"/>
                        </a:tabLst>
                        <a:defRPr sz="1800"/>
                      </a:pPr>
                      <a:r>
                        <a:rPr sz="2500"/>
                        <a:t>As a hotel employee, I can run RevPAR reports (revenue-per-available-room)</a:t>
                      </a:r>
                    </a:p>
                  </a:txBody>
                  <a:tcPr marL="34290" marR="34290" marT="34290" marB="34290" anchor="ctr" horzOverflow="overflow">
                    <a:solidFill>
                      <a:srgbClr val="EBEBEB"/>
                    </a:solidFill>
                  </a:tcPr>
                </a:tc>
                <a:tc>
                  <a:txBody>
                    <a:bodyPr/>
                    <a:lstStyle/>
                    <a:p>
                      <a:pPr defTabSz="914400">
                        <a:tabLst>
                          <a:tab pos="914400" algn="l"/>
                        </a:tabLst>
                        <a:defRPr sz="1800"/>
                      </a:pPr>
                      <a:r>
                        <a:rPr sz="2500"/>
                        <a:t>8</a:t>
                      </a:r>
                    </a:p>
                  </a:txBody>
                  <a:tcPr marL="34290" marR="34290" marT="34290" marB="34290" anchor="ctr" horzOverflow="overflow">
                    <a:solidFill>
                      <a:srgbClr val="EBEBEB"/>
                    </a:solidFill>
                  </a:tcPr>
                </a:tc>
                <a:extLst>
                  <a:ext uri="{0D108BD9-81ED-4DB2-BD59-A6C34878D82A}">
                    <a16:rowId xmlns:a16="http://schemas.microsoft.com/office/drawing/2014/main" val="10004"/>
                  </a:ext>
                </a:extLst>
              </a:tr>
              <a:tr h="514350">
                <a:tc>
                  <a:txBody>
                    <a:bodyPr/>
                    <a:lstStyle/>
                    <a:p>
                      <a:pPr algn="l" defTabSz="914400">
                        <a:tabLst>
                          <a:tab pos="914400" algn="l"/>
                        </a:tabLst>
                        <a:defRPr sz="1800"/>
                      </a:pPr>
                      <a:r>
                        <a:rPr sz="2500"/>
                        <a:t>Improve exception handling</a:t>
                      </a:r>
                    </a:p>
                  </a:txBody>
                  <a:tcPr marL="34290" marR="34290" marT="34290" marB="34290" anchor="ctr" horzOverflow="overflow">
                    <a:solidFill>
                      <a:srgbClr val="EBEBEB"/>
                    </a:solidFill>
                  </a:tcPr>
                </a:tc>
                <a:tc>
                  <a:txBody>
                    <a:bodyPr/>
                    <a:lstStyle/>
                    <a:p>
                      <a:pPr defTabSz="914400">
                        <a:tabLst>
                          <a:tab pos="914400" algn="l"/>
                        </a:tabLst>
                        <a:defRPr sz="1800"/>
                      </a:pPr>
                      <a:r>
                        <a:rPr sz="2500"/>
                        <a:t>8</a:t>
                      </a:r>
                    </a:p>
                  </a:txBody>
                  <a:tcPr marL="34290" marR="34290" marT="34290" marB="34290" anchor="ctr" horzOverflow="overflow">
                    <a:solidFill>
                      <a:srgbClr val="EBEBEB"/>
                    </a:solidFill>
                  </a:tcPr>
                </a:tc>
                <a:extLst>
                  <a:ext uri="{0D108BD9-81ED-4DB2-BD59-A6C34878D82A}">
                    <a16:rowId xmlns:a16="http://schemas.microsoft.com/office/drawing/2014/main" val="10005"/>
                  </a:ext>
                </a:extLst>
              </a:tr>
              <a:tr h="480060">
                <a:tc>
                  <a:txBody>
                    <a:bodyPr/>
                    <a:lstStyle/>
                    <a:p>
                      <a:pPr algn="l" defTabSz="914400">
                        <a:tabLst>
                          <a:tab pos="914400" algn="l"/>
                        </a:tabLst>
                        <a:defRPr sz="1800"/>
                      </a:pPr>
                      <a:r>
                        <a:rPr sz="2500"/>
                        <a:t>...</a:t>
                      </a:r>
                    </a:p>
                  </a:txBody>
                  <a:tcPr marL="34290" marR="34290" marT="34290" marB="34290" anchor="ctr" horzOverflow="overflow">
                    <a:solidFill>
                      <a:srgbClr val="EBEBEB"/>
                    </a:solidFill>
                  </a:tcPr>
                </a:tc>
                <a:tc>
                  <a:txBody>
                    <a:bodyPr/>
                    <a:lstStyle/>
                    <a:p>
                      <a:pPr defTabSz="914400">
                        <a:tabLst>
                          <a:tab pos="914400" algn="l"/>
                        </a:tabLst>
                        <a:defRPr sz="1800"/>
                      </a:pPr>
                      <a:r>
                        <a:rPr sz="2500"/>
                        <a:t>30</a:t>
                      </a:r>
                    </a:p>
                  </a:txBody>
                  <a:tcPr marL="34290" marR="34290" marT="34290" marB="34290" anchor="ctr" horzOverflow="overflow">
                    <a:solidFill>
                      <a:srgbClr val="EBEBEB"/>
                    </a:solidFill>
                  </a:tcPr>
                </a:tc>
                <a:extLst>
                  <a:ext uri="{0D108BD9-81ED-4DB2-BD59-A6C34878D82A}">
                    <a16:rowId xmlns:a16="http://schemas.microsoft.com/office/drawing/2014/main" val="10006"/>
                  </a:ext>
                </a:extLst>
              </a:tr>
              <a:tr h="480060">
                <a:tc>
                  <a:txBody>
                    <a:bodyPr/>
                    <a:lstStyle/>
                    <a:p>
                      <a:pPr algn="l" defTabSz="914400">
                        <a:tabLst>
                          <a:tab pos="914400" algn="l"/>
                        </a:tabLst>
                        <a:defRPr sz="1800"/>
                      </a:pPr>
                      <a:r>
                        <a:rPr sz="2500"/>
                        <a:t>...</a:t>
                      </a:r>
                    </a:p>
                  </a:txBody>
                  <a:tcPr marL="34290" marR="34290" marT="34290" marB="34290" anchor="ctr" horzOverflow="overflow">
                    <a:solidFill>
                      <a:srgbClr val="EBEBEB"/>
                    </a:solidFill>
                  </a:tcPr>
                </a:tc>
                <a:tc>
                  <a:txBody>
                    <a:bodyPr/>
                    <a:lstStyle/>
                    <a:p>
                      <a:pPr defTabSz="914400">
                        <a:tabLst>
                          <a:tab pos="914400" algn="l"/>
                        </a:tabLst>
                        <a:defRPr sz="1800"/>
                      </a:pPr>
                      <a:r>
                        <a:rPr sz="2500"/>
                        <a:t>50</a:t>
                      </a:r>
                    </a:p>
                  </a:txBody>
                  <a:tcPr marL="34290" marR="34290" marT="34290" marB="34290" anchor="ctr" horzOverflow="overflow">
                    <a:solidFill>
                      <a:srgbClr val="EBEBEB"/>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719450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Managing the sprint backlog"/>
          <p:cNvSpPr txBox="1">
            <a:spLocks noGrp="1"/>
          </p:cNvSpPr>
          <p:nvPr>
            <p:ph type="title"/>
          </p:nvPr>
        </p:nvSpPr>
        <p:spPr>
          <a:prstGeom prst="rect">
            <a:avLst/>
          </a:prstGeom>
        </p:spPr>
        <p:txBody>
          <a:bodyPr>
            <a:normAutofit/>
          </a:bodyPr>
          <a:lstStyle>
            <a:lvl1pPr>
              <a:defRPr spc="-100"/>
            </a:lvl1pPr>
          </a:lstStyle>
          <a:p>
            <a:r>
              <a:rPr b="1" dirty="0"/>
              <a:t>Managing the sprint backlog</a:t>
            </a:r>
          </a:p>
        </p:txBody>
      </p:sp>
      <p:sp>
        <p:nvSpPr>
          <p:cNvPr id="542" name="Individuals sign up for work of their own choosing…"/>
          <p:cNvSpPr txBox="1">
            <a:spLocks noGrp="1"/>
          </p:cNvSpPr>
          <p:nvPr>
            <p:ph type="body" idx="1"/>
          </p:nvPr>
        </p:nvSpPr>
        <p:spPr>
          <a:xfrm>
            <a:off x="1832610" y="1383030"/>
            <a:ext cx="8515350" cy="4743450"/>
          </a:xfrm>
          <a:prstGeom prst="rect">
            <a:avLst/>
          </a:prstGeom>
        </p:spPr>
        <p:txBody>
          <a:bodyPr>
            <a:normAutofit fontScale="85000" lnSpcReduction="10000"/>
          </a:bodyPr>
          <a:lstStyle/>
          <a:p>
            <a:pPr marL="584200" indent="-355600">
              <a:spcBef>
                <a:spcPts val="1260"/>
              </a:spcBef>
              <a:defRPr sz="3200"/>
            </a:pPr>
            <a:r>
              <a:t>Individuals sign up for work of their own choosing</a:t>
            </a:r>
          </a:p>
          <a:p>
            <a:pPr marL="887253" lvl="1" indent="-350043">
              <a:spcBef>
                <a:spcPts val="1260"/>
              </a:spcBef>
              <a:defRPr sz="2800"/>
            </a:pPr>
            <a:r>
              <a:t>Work is never assigned</a:t>
            </a:r>
          </a:p>
          <a:p>
            <a:pPr marL="584200" indent="-355600">
              <a:spcBef>
                <a:spcPts val="1260"/>
              </a:spcBef>
              <a:defRPr sz="3200"/>
            </a:pPr>
            <a:r>
              <a:t>Estimated work remaining is updated daily</a:t>
            </a:r>
          </a:p>
          <a:p>
            <a:pPr marL="584200" indent="-355600">
              <a:spcBef>
                <a:spcPts val="1260"/>
              </a:spcBef>
              <a:defRPr sz="3200"/>
            </a:pPr>
            <a:r>
              <a:t>Any team member can add, delete or change the sprint backlog</a:t>
            </a:r>
          </a:p>
          <a:p>
            <a:pPr marL="584200" indent="-355600">
              <a:spcBef>
                <a:spcPts val="1260"/>
              </a:spcBef>
              <a:defRPr sz="3200"/>
            </a:pPr>
            <a:r>
              <a:t>Work for the sprint emerges</a:t>
            </a:r>
          </a:p>
          <a:p>
            <a:pPr marL="584200" indent="-355600">
              <a:spcBef>
                <a:spcPts val="1260"/>
              </a:spcBef>
              <a:defRPr sz="3200"/>
            </a:pPr>
            <a:r>
              <a:t>If work is unclear, define a sprint backlog item with a larger amount of time and break it down later</a:t>
            </a:r>
            <a:endParaRPr sz="3600"/>
          </a:p>
          <a:p>
            <a:pPr marL="584200" indent="-355600">
              <a:spcBef>
                <a:spcPts val="1260"/>
              </a:spcBef>
              <a:defRPr sz="3200"/>
            </a:pPr>
            <a:r>
              <a:t>Update work remaining as more becomes known</a:t>
            </a:r>
          </a:p>
        </p:txBody>
      </p:sp>
    </p:spTree>
    <p:extLst>
      <p:ext uri="{BB962C8B-B14F-4D97-AF65-F5344CB8AC3E}">
        <p14:creationId xmlns:p14="http://schemas.microsoft.com/office/powerpoint/2010/main" val="561876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A sprint backlog"/>
          <p:cNvSpPr txBox="1">
            <a:spLocks noGrp="1"/>
          </p:cNvSpPr>
          <p:nvPr>
            <p:ph type="title"/>
          </p:nvPr>
        </p:nvSpPr>
        <p:spPr>
          <a:prstGeom prst="rect">
            <a:avLst/>
          </a:prstGeom>
        </p:spPr>
        <p:txBody>
          <a:bodyPr/>
          <a:lstStyle/>
          <a:p>
            <a:r>
              <a:rPr b="1" dirty="0"/>
              <a:t>A sprint backlog</a:t>
            </a:r>
          </a:p>
        </p:txBody>
      </p:sp>
      <p:grpSp>
        <p:nvGrpSpPr>
          <p:cNvPr id="547" name="Tasks"/>
          <p:cNvGrpSpPr/>
          <p:nvPr/>
        </p:nvGrpSpPr>
        <p:grpSpPr>
          <a:xfrm>
            <a:off x="2152650" y="1704127"/>
            <a:ext cx="3314700" cy="569387"/>
            <a:chOff x="0" y="-24226"/>
            <a:chExt cx="3683000" cy="632652"/>
          </a:xfrm>
        </p:grpSpPr>
        <p:sp>
          <p:nvSpPr>
            <p:cNvPr id="545" name="Rectangle"/>
            <p:cNvSpPr/>
            <p:nvPr/>
          </p:nvSpPr>
          <p:spPr>
            <a:xfrm>
              <a:off x="0" y="0"/>
              <a:ext cx="3683000" cy="584200"/>
            </a:xfrm>
            <a:prstGeom prst="rect">
              <a:avLst/>
            </a:prstGeom>
            <a:solidFill>
              <a:srgbClr val="3C88DC"/>
            </a:solidFill>
            <a:ln w="25400" cap="flat">
              <a:solidFill>
                <a:srgbClr val="000000"/>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3510"/>
                </a:lnSpc>
                <a:tabLst>
                  <a:tab pos="960120" algn="l"/>
                </a:tabLst>
                <a:defRPr sz="3300">
                  <a:solidFill>
                    <a:srgbClr val="FFFFFF"/>
                  </a:solidFill>
                </a:defRPr>
              </a:pPr>
              <a:endParaRPr sz="2970"/>
            </a:p>
          </p:txBody>
        </p:sp>
        <p:sp>
          <p:nvSpPr>
            <p:cNvPr id="546" name="Tasks"/>
            <p:cNvSpPr txBox="1"/>
            <p:nvPr/>
          </p:nvSpPr>
          <p:spPr>
            <a:xfrm>
              <a:off x="0" y="-24226"/>
              <a:ext cx="3683000" cy="6326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lvl1pPr>
                <a:lnSpc>
                  <a:spcPts val="3900"/>
                </a:lnSpc>
                <a:tabLst>
                  <a:tab pos="1066800" algn="l"/>
                </a:tabLst>
                <a:defRPr sz="3300">
                  <a:solidFill>
                    <a:srgbClr val="FFFFFF"/>
                  </a:solidFill>
                </a:defRPr>
              </a:lvl1pPr>
            </a:lstStyle>
            <a:p>
              <a:r>
                <a:rPr sz="2970" dirty="0"/>
                <a:t>Tasks</a:t>
              </a:r>
            </a:p>
          </p:txBody>
        </p:sp>
      </p:grpSp>
      <p:grpSp>
        <p:nvGrpSpPr>
          <p:cNvPr id="550" name="Code the user interface"/>
          <p:cNvGrpSpPr/>
          <p:nvPr/>
        </p:nvGrpSpPr>
        <p:grpSpPr>
          <a:xfrm>
            <a:off x="2152650" y="2251710"/>
            <a:ext cx="3314700" cy="525780"/>
            <a:chOff x="0" y="0"/>
            <a:chExt cx="3683000" cy="584200"/>
          </a:xfrm>
        </p:grpSpPr>
        <p:sp>
          <p:nvSpPr>
            <p:cNvPr id="548" name="Rectangle"/>
            <p:cNvSpPr/>
            <p:nvPr/>
          </p:nvSpPr>
          <p:spPr>
            <a:xfrm>
              <a:off x="0" y="0"/>
              <a:ext cx="3683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algn="l">
                <a:defRPr sz="2800"/>
              </a:pPr>
              <a:endParaRPr sz="2520"/>
            </a:p>
          </p:txBody>
        </p:sp>
        <p:sp>
          <p:nvSpPr>
            <p:cNvPr id="549" name="Code the user interface"/>
            <p:cNvSpPr txBox="1"/>
            <p:nvPr/>
          </p:nvSpPr>
          <p:spPr>
            <a:xfrm>
              <a:off x="0" y="12536"/>
              <a:ext cx="3683000" cy="5591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algn="l">
                <a:defRPr sz="2800"/>
              </a:lvl1pPr>
            </a:lstStyle>
            <a:p>
              <a:r>
                <a:rPr sz="2520" dirty="0"/>
                <a:t>Code the user interface</a:t>
              </a:r>
            </a:p>
          </p:txBody>
        </p:sp>
      </p:grpSp>
      <p:grpSp>
        <p:nvGrpSpPr>
          <p:cNvPr id="553" name="Code the middle tier"/>
          <p:cNvGrpSpPr/>
          <p:nvPr/>
        </p:nvGrpSpPr>
        <p:grpSpPr>
          <a:xfrm>
            <a:off x="2152650" y="2777490"/>
            <a:ext cx="3314700" cy="525780"/>
            <a:chOff x="0" y="0"/>
            <a:chExt cx="3683000" cy="584200"/>
          </a:xfrm>
        </p:grpSpPr>
        <p:sp>
          <p:nvSpPr>
            <p:cNvPr id="551" name="Rectangle"/>
            <p:cNvSpPr/>
            <p:nvPr/>
          </p:nvSpPr>
          <p:spPr>
            <a:xfrm>
              <a:off x="0" y="0"/>
              <a:ext cx="3683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algn="l">
                <a:defRPr sz="2800"/>
              </a:pPr>
              <a:endParaRPr sz="2520"/>
            </a:p>
          </p:txBody>
        </p:sp>
        <p:sp>
          <p:nvSpPr>
            <p:cNvPr id="552" name="Code the middle tier"/>
            <p:cNvSpPr txBox="1"/>
            <p:nvPr/>
          </p:nvSpPr>
          <p:spPr>
            <a:xfrm>
              <a:off x="0" y="12536"/>
              <a:ext cx="3683000" cy="5591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algn="l">
                <a:defRPr sz="2800"/>
              </a:lvl1pPr>
            </a:lstStyle>
            <a:p>
              <a:r>
                <a:rPr sz="2520"/>
                <a:t>Code the middle tier</a:t>
              </a:r>
            </a:p>
          </p:txBody>
        </p:sp>
      </p:grpSp>
      <p:grpSp>
        <p:nvGrpSpPr>
          <p:cNvPr id="556" name="Test the middle tier"/>
          <p:cNvGrpSpPr/>
          <p:nvPr/>
        </p:nvGrpSpPr>
        <p:grpSpPr>
          <a:xfrm>
            <a:off x="2152650" y="3303270"/>
            <a:ext cx="3314700" cy="525780"/>
            <a:chOff x="0" y="0"/>
            <a:chExt cx="3683000" cy="584200"/>
          </a:xfrm>
        </p:grpSpPr>
        <p:sp>
          <p:nvSpPr>
            <p:cNvPr id="554" name="Rectangle"/>
            <p:cNvSpPr/>
            <p:nvPr/>
          </p:nvSpPr>
          <p:spPr>
            <a:xfrm>
              <a:off x="0" y="0"/>
              <a:ext cx="3683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algn="l">
                <a:defRPr sz="2800"/>
              </a:pPr>
              <a:endParaRPr sz="2520"/>
            </a:p>
          </p:txBody>
        </p:sp>
        <p:sp>
          <p:nvSpPr>
            <p:cNvPr id="555" name="Test the middle tier"/>
            <p:cNvSpPr txBox="1"/>
            <p:nvPr/>
          </p:nvSpPr>
          <p:spPr>
            <a:xfrm>
              <a:off x="0" y="12536"/>
              <a:ext cx="3683000" cy="5591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algn="l">
                <a:defRPr sz="2800"/>
              </a:lvl1pPr>
            </a:lstStyle>
            <a:p>
              <a:r>
                <a:rPr sz="2520"/>
                <a:t>Test the middle tier</a:t>
              </a:r>
            </a:p>
          </p:txBody>
        </p:sp>
      </p:grpSp>
      <p:grpSp>
        <p:nvGrpSpPr>
          <p:cNvPr id="559" name="Write online help"/>
          <p:cNvGrpSpPr/>
          <p:nvPr/>
        </p:nvGrpSpPr>
        <p:grpSpPr>
          <a:xfrm>
            <a:off x="2152650" y="3829050"/>
            <a:ext cx="3314700" cy="525780"/>
            <a:chOff x="0" y="0"/>
            <a:chExt cx="3683000" cy="584200"/>
          </a:xfrm>
        </p:grpSpPr>
        <p:sp>
          <p:nvSpPr>
            <p:cNvPr id="557" name="Rectangle"/>
            <p:cNvSpPr/>
            <p:nvPr/>
          </p:nvSpPr>
          <p:spPr>
            <a:xfrm>
              <a:off x="0" y="0"/>
              <a:ext cx="3683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algn="l">
                <a:defRPr sz="2800"/>
              </a:pPr>
              <a:endParaRPr sz="2520"/>
            </a:p>
          </p:txBody>
        </p:sp>
        <p:sp>
          <p:nvSpPr>
            <p:cNvPr id="558" name="Write online help"/>
            <p:cNvSpPr txBox="1"/>
            <p:nvPr/>
          </p:nvSpPr>
          <p:spPr>
            <a:xfrm>
              <a:off x="0" y="12536"/>
              <a:ext cx="3683000" cy="5591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algn="l">
                <a:defRPr sz="2800"/>
              </a:lvl1pPr>
            </a:lstStyle>
            <a:p>
              <a:r>
                <a:rPr sz="2520"/>
                <a:t>Write online help</a:t>
              </a:r>
            </a:p>
          </p:txBody>
        </p:sp>
      </p:grpSp>
      <p:grpSp>
        <p:nvGrpSpPr>
          <p:cNvPr id="562" name="Write the foo class"/>
          <p:cNvGrpSpPr/>
          <p:nvPr/>
        </p:nvGrpSpPr>
        <p:grpSpPr>
          <a:xfrm>
            <a:off x="2152650" y="4354830"/>
            <a:ext cx="3314700" cy="525780"/>
            <a:chOff x="0" y="0"/>
            <a:chExt cx="3683000" cy="584200"/>
          </a:xfrm>
        </p:grpSpPr>
        <p:sp>
          <p:nvSpPr>
            <p:cNvPr id="560" name="Rectangle"/>
            <p:cNvSpPr/>
            <p:nvPr/>
          </p:nvSpPr>
          <p:spPr>
            <a:xfrm>
              <a:off x="0" y="0"/>
              <a:ext cx="3683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algn="l">
                <a:defRPr sz="2800"/>
              </a:pPr>
              <a:endParaRPr sz="2520"/>
            </a:p>
          </p:txBody>
        </p:sp>
        <p:sp>
          <p:nvSpPr>
            <p:cNvPr id="561" name="Write the foo class"/>
            <p:cNvSpPr txBox="1"/>
            <p:nvPr/>
          </p:nvSpPr>
          <p:spPr>
            <a:xfrm>
              <a:off x="0" y="12536"/>
              <a:ext cx="3683000" cy="5591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algn="l">
                <a:defRPr sz="2800"/>
              </a:lvl1pPr>
            </a:lstStyle>
            <a:p>
              <a:r>
                <a:rPr sz="2520"/>
                <a:t>Write the foo class</a:t>
              </a:r>
            </a:p>
          </p:txBody>
        </p:sp>
      </p:grpSp>
      <p:grpSp>
        <p:nvGrpSpPr>
          <p:cNvPr id="565" name="Mon"/>
          <p:cNvGrpSpPr/>
          <p:nvPr/>
        </p:nvGrpSpPr>
        <p:grpSpPr>
          <a:xfrm>
            <a:off x="5467350" y="1704127"/>
            <a:ext cx="914400" cy="569387"/>
            <a:chOff x="0" y="-24226"/>
            <a:chExt cx="1016000" cy="632652"/>
          </a:xfrm>
        </p:grpSpPr>
        <p:sp>
          <p:nvSpPr>
            <p:cNvPr id="563" name="Rectangle"/>
            <p:cNvSpPr/>
            <p:nvPr/>
          </p:nvSpPr>
          <p:spPr>
            <a:xfrm>
              <a:off x="0" y="0"/>
              <a:ext cx="1016000" cy="584200"/>
            </a:xfrm>
            <a:prstGeom prst="rect">
              <a:avLst/>
            </a:prstGeom>
            <a:solidFill>
              <a:srgbClr val="3C88DC"/>
            </a:solidFill>
            <a:ln w="25400" cap="flat">
              <a:solidFill>
                <a:srgbClr val="000000"/>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3510"/>
                </a:lnSpc>
                <a:tabLst>
                  <a:tab pos="960120" algn="l"/>
                </a:tabLst>
                <a:defRPr sz="3300">
                  <a:solidFill>
                    <a:srgbClr val="FFFFFF"/>
                  </a:solidFill>
                </a:defRPr>
              </a:pPr>
              <a:endParaRPr sz="2970"/>
            </a:p>
          </p:txBody>
        </p:sp>
        <p:sp>
          <p:nvSpPr>
            <p:cNvPr id="564" name="Mon"/>
            <p:cNvSpPr txBox="1"/>
            <p:nvPr/>
          </p:nvSpPr>
          <p:spPr>
            <a:xfrm>
              <a:off x="0" y="-24226"/>
              <a:ext cx="1016000" cy="6326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lvl1pPr>
                <a:lnSpc>
                  <a:spcPts val="3900"/>
                </a:lnSpc>
                <a:tabLst>
                  <a:tab pos="1066800" algn="l"/>
                </a:tabLst>
                <a:defRPr sz="3300">
                  <a:solidFill>
                    <a:srgbClr val="FFFFFF"/>
                  </a:solidFill>
                </a:defRPr>
              </a:lvl1pPr>
            </a:lstStyle>
            <a:p>
              <a:r>
                <a:rPr sz="2970"/>
                <a:t>Mon</a:t>
              </a:r>
            </a:p>
          </p:txBody>
        </p:sp>
      </p:grpSp>
      <p:grpSp>
        <p:nvGrpSpPr>
          <p:cNvPr id="581" name="Group"/>
          <p:cNvGrpSpPr/>
          <p:nvPr/>
        </p:nvGrpSpPr>
        <p:grpSpPr>
          <a:xfrm>
            <a:off x="5467350" y="2251710"/>
            <a:ext cx="914400" cy="2628900"/>
            <a:chOff x="0" y="0"/>
            <a:chExt cx="1016000" cy="2921000"/>
          </a:xfrm>
        </p:grpSpPr>
        <p:grpSp>
          <p:nvGrpSpPr>
            <p:cNvPr id="568" name="8"/>
            <p:cNvGrpSpPr/>
            <p:nvPr/>
          </p:nvGrpSpPr>
          <p:grpSpPr>
            <a:xfrm>
              <a:off x="0" y="-1"/>
              <a:ext cx="1016000" cy="584201"/>
              <a:chOff x="0" y="0"/>
              <a:chExt cx="1016000" cy="584200"/>
            </a:xfrm>
          </p:grpSpPr>
          <p:sp>
            <p:nvSpPr>
              <p:cNvPr id="566" name="Rectangle"/>
              <p:cNvSpPr/>
              <p:nvPr/>
            </p:nvSpPr>
            <p:spPr>
              <a:xfrm>
                <a:off x="0" y="0"/>
                <a:ext cx="1016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800"/>
                </a:pPr>
                <a:endParaRPr sz="2520"/>
              </a:p>
            </p:txBody>
          </p:sp>
          <p:sp>
            <p:nvSpPr>
              <p:cNvPr id="567" name="8"/>
              <p:cNvSpPr txBox="1"/>
              <p:nvPr/>
            </p:nvSpPr>
            <p:spPr>
              <a:xfrm>
                <a:off x="0" y="12537"/>
                <a:ext cx="1016000" cy="5591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marR="139567" algn="r">
                  <a:defRPr sz="2800"/>
                </a:lvl1pPr>
              </a:lstStyle>
              <a:p>
                <a:r>
                  <a:rPr sz="2520"/>
                  <a:t>8</a:t>
                </a:r>
              </a:p>
            </p:txBody>
          </p:sp>
        </p:grpSp>
        <p:grpSp>
          <p:nvGrpSpPr>
            <p:cNvPr id="571" name="16"/>
            <p:cNvGrpSpPr/>
            <p:nvPr/>
          </p:nvGrpSpPr>
          <p:grpSpPr>
            <a:xfrm>
              <a:off x="0" y="584199"/>
              <a:ext cx="1016000" cy="584201"/>
              <a:chOff x="0" y="0"/>
              <a:chExt cx="1016000" cy="584200"/>
            </a:xfrm>
          </p:grpSpPr>
          <p:sp>
            <p:nvSpPr>
              <p:cNvPr id="569" name="Rectangle"/>
              <p:cNvSpPr/>
              <p:nvPr/>
            </p:nvSpPr>
            <p:spPr>
              <a:xfrm>
                <a:off x="0" y="0"/>
                <a:ext cx="1016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800"/>
                </a:pPr>
                <a:endParaRPr sz="2520"/>
              </a:p>
            </p:txBody>
          </p:sp>
          <p:sp>
            <p:nvSpPr>
              <p:cNvPr id="570" name="16"/>
              <p:cNvSpPr txBox="1"/>
              <p:nvPr/>
            </p:nvSpPr>
            <p:spPr>
              <a:xfrm>
                <a:off x="0" y="12537"/>
                <a:ext cx="1016000" cy="5591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marR="139567" algn="r">
                  <a:defRPr sz="2800"/>
                </a:lvl1pPr>
              </a:lstStyle>
              <a:p>
                <a:r>
                  <a:rPr sz="2520"/>
                  <a:t>16</a:t>
                </a:r>
              </a:p>
            </p:txBody>
          </p:sp>
        </p:grpSp>
        <p:grpSp>
          <p:nvGrpSpPr>
            <p:cNvPr id="574" name="8"/>
            <p:cNvGrpSpPr/>
            <p:nvPr/>
          </p:nvGrpSpPr>
          <p:grpSpPr>
            <a:xfrm>
              <a:off x="0" y="1168400"/>
              <a:ext cx="1016000" cy="584200"/>
              <a:chOff x="0" y="0"/>
              <a:chExt cx="1016000" cy="584200"/>
            </a:xfrm>
          </p:grpSpPr>
          <p:sp>
            <p:nvSpPr>
              <p:cNvPr id="572" name="Rectangle"/>
              <p:cNvSpPr/>
              <p:nvPr/>
            </p:nvSpPr>
            <p:spPr>
              <a:xfrm>
                <a:off x="0" y="0"/>
                <a:ext cx="1016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800"/>
                </a:pPr>
                <a:endParaRPr sz="2520"/>
              </a:p>
            </p:txBody>
          </p:sp>
          <p:sp>
            <p:nvSpPr>
              <p:cNvPr id="573" name="8"/>
              <p:cNvSpPr txBox="1"/>
              <p:nvPr/>
            </p:nvSpPr>
            <p:spPr>
              <a:xfrm>
                <a:off x="0" y="12536"/>
                <a:ext cx="1016000" cy="5591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marR="139567" algn="r">
                  <a:defRPr sz="2800"/>
                </a:lvl1pPr>
              </a:lstStyle>
              <a:p>
                <a:r>
                  <a:rPr sz="2520"/>
                  <a:t>8</a:t>
                </a:r>
              </a:p>
            </p:txBody>
          </p:sp>
        </p:grpSp>
        <p:grpSp>
          <p:nvGrpSpPr>
            <p:cNvPr id="577" name="12"/>
            <p:cNvGrpSpPr/>
            <p:nvPr/>
          </p:nvGrpSpPr>
          <p:grpSpPr>
            <a:xfrm>
              <a:off x="0" y="1752600"/>
              <a:ext cx="1016000" cy="584201"/>
              <a:chOff x="0" y="0"/>
              <a:chExt cx="1016000" cy="584200"/>
            </a:xfrm>
          </p:grpSpPr>
          <p:sp>
            <p:nvSpPr>
              <p:cNvPr id="575" name="Rectangle"/>
              <p:cNvSpPr/>
              <p:nvPr/>
            </p:nvSpPr>
            <p:spPr>
              <a:xfrm>
                <a:off x="0" y="0"/>
                <a:ext cx="1016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800"/>
                </a:pPr>
                <a:endParaRPr sz="2520"/>
              </a:p>
            </p:txBody>
          </p:sp>
          <p:sp>
            <p:nvSpPr>
              <p:cNvPr id="576" name="12"/>
              <p:cNvSpPr txBox="1"/>
              <p:nvPr/>
            </p:nvSpPr>
            <p:spPr>
              <a:xfrm>
                <a:off x="0" y="12537"/>
                <a:ext cx="1016000" cy="5591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marR="139567" algn="r">
                  <a:defRPr sz="2800"/>
                </a:lvl1pPr>
              </a:lstStyle>
              <a:p>
                <a:r>
                  <a:rPr sz="2520"/>
                  <a:t>12</a:t>
                </a:r>
              </a:p>
            </p:txBody>
          </p:sp>
        </p:grpSp>
        <p:grpSp>
          <p:nvGrpSpPr>
            <p:cNvPr id="580" name="8"/>
            <p:cNvGrpSpPr/>
            <p:nvPr/>
          </p:nvGrpSpPr>
          <p:grpSpPr>
            <a:xfrm>
              <a:off x="0" y="2336800"/>
              <a:ext cx="1016000" cy="584201"/>
              <a:chOff x="0" y="0"/>
              <a:chExt cx="1016000" cy="584200"/>
            </a:xfrm>
          </p:grpSpPr>
          <p:sp>
            <p:nvSpPr>
              <p:cNvPr id="578" name="Rectangle"/>
              <p:cNvSpPr/>
              <p:nvPr/>
            </p:nvSpPr>
            <p:spPr>
              <a:xfrm>
                <a:off x="0" y="0"/>
                <a:ext cx="1016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800"/>
                </a:pPr>
                <a:endParaRPr sz="2520"/>
              </a:p>
            </p:txBody>
          </p:sp>
          <p:sp>
            <p:nvSpPr>
              <p:cNvPr id="579" name="8"/>
              <p:cNvSpPr txBox="1"/>
              <p:nvPr/>
            </p:nvSpPr>
            <p:spPr>
              <a:xfrm>
                <a:off x="0" y="12537"/>
                <a:ext cx="1016000" cy="5591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marR="139567" algn="r">
                  <a:defRPr sz="2800"/>
                </a:lvl1pPr>
              </a:lstStyle>
              <a:p>
                <a:r>
                  <a:rPr sz="2520"/>
                  <a:t>8</a:t>
                </a:r>
              </a:p>
            </p:txBody>
          </p:sp>
        </p:grpSp>
      </p:grpSp>
      <p:grpSp>
        <p:nvGrpSpPr>
          <p:cNvPr id="584" name="Tues"/>
          <p:cNvGrpSpPr/>
          <p:nvPr/>
        </p:nvGrpSpPr>
        <p:grpSpPr>
          <a:xfrm>
            <a:off x="6381750" y="1704127"/>
            <a:ext cx="914400" cy="569387"/>
            <a:chOff x="0" y="-24226"/>
            <a:chExt cx="1016000" cy="632652"/>
          </a:xfrm>
        </p:grpSpPr>
        <p:sp>
          <p:nvSpPr>
            <p:cNvPr id="582" name="Rectangle"/>
            <p:cNvSpPr/>
            <p:nvPr/>
          </p:nvSpPr>
          <p:spPr>
            <a:xfrm>
              <a:off x="0" y="0"/>
              <a:ext cx="1016000" cy="584200"/>
            </a:xfrm>
            <a:prstGeom prst="rect">
              <a:avLst/>
            </a:prstGeom>
            <a:solidFill>
              <a:srgbClr val="3C88DC"/>
            </a:solidFill>
            <a:ln w="25400" cap="flat">
              <a:solidFill>
                <a:srgbClr val="000000"/>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3510"/>
                </a:lnSpc>
                <a:tabLst>
                  <a:tab pos="960120" algn="l"/>
                </a:tabLst>
                <a:defRPr sz="3300">
                  <a:solidFill>
                    <a:srgbClr val="FFFFFF"/>
                  </a:solidFill>
                </a:defRPr>
              </a:pPr>
              <a:endParaRPr sz="2970"/>
            </a:p>
          </p:txBody>
        </p:sp>
        <p:sp>
          <p:nvSpPr>
            <p:cNvPr id="583" name="Tues"/>
            <p:cNvSpPr txBox="1"/>
            <p:nvPr/>
          </p:nvSpPr>
          <p:spPr>
            <a:xfrm>
              <a:off x="0" y="-24226"/>
              <a:ext cx="1016000" cy="6326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lvl1pPr>
                <a:lnSpc>
                  <a:spcPts val="3900"/>
                </a:lnSpc>
                <a:tabLst>
                  <a:tab pos="1066800" algn="l"/>
                </a:tabLst>
                <a:defRPr sz="3300">
                  <a:solidFill>
                    <a:srgbClr val="FFFFFF"/>
                  </a:solidFill>
                </a:defRPr>
              </a:lvl1pPr>
            </a:lstStyle>
            <a:p>
              <a:r>
                <a:rPr sz="2970"/>
                <a:t>Tues</a:t>
              </a:r>
            </a:p>
          </p:txBody>
        </p:sp>
      </p:grpSp>
      <p:grpSp>
        <p:nvGrpSpPr>
          <p:cNvPr id="598" name="Group"/>
          <p:cNvGrpSpPr/>
          <p:nvPr/>
        </p:nvGrpSpPr>
        <p:grpSpPr>
          <a:xfrm>
            <a:off x="6381750" y="2251710"/>
            <a:ext cx="914400" cy="2628900"/>
            <a:chOff x="0" y="0"/>
            <a:chExt cx="1016000" cy="2921000"/>
          </a:xfrm>
        </p:grpSpPr>
        <p:grpSp>
          <p:nvGrpSpPr>
            <p:cNvPr id="587" name="4"/>
            <p:cNvGrpSpPr/>
            <p:nvPr/>
          </p:nvGrpSpPr>
          <p:grpSpPr>
            <a:xfrm>
              <a:off x="0" y="-1"/>
              <a:ext cx="1016000" cy="584201"/>
              <a:chOff x="0" y="0"/>
              <a:chExt cx="1016000" cy="584200"/>
            </a:xfrm>
          </p:grpSpPr>
          <p:sp>
            <p:nvSpPr>
              <p:cNvPr id="585" name="Rectangle"/>
              <p:cNvSpPr/>
              <p:nvPr/>
            </p:nvSpPr>
            <p:spPr>
              <a:xfrm>
                <a:off x="0" y="0"/>
                <a:ext cx="1016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800"/>
                </a:pPr>
                <a:endParaRPr sz="2520"/>
              </a:p>
            </p:txBody>
          </p:sp>
          <p:sp>
            <p:nvSpPr>
              <p:cNvPr id="586" name="4"/>
              <p:cNvSpPr txBox="1"/>
              <p:nvPr/>
            </p:nvSpPr>
            <p:spPr>
              <a:xfrm>
                <a:off x="0" y="12537"/>
                <a:ext cx="1016000" cy="5591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marR="139567" algn="r">
                  <a:defRPr sz="2800"/>
                </a:lvl1pPr>
              </a:lstStyle>
              <a:p>
                <a:r>
                  <a:rPr sz="2520"/>
                  <a:t>4</a:t>
                </a:r>
              </a:p>
            </p:txBody>
          </p:sp>
        </p:grpSp>
        <p:grpSp>
          <p:nvGrpSpPr>
            <p:cNvPr id="590" name="12"/>
            <p:cNvGrpSpPr/>
            <p:nvPr/>
          </p:nvGrpSpPr>
          <p:grpSpPr>
            <a:xfrm>
              <a:off x="0" y="584199"/>
              <a:ext cx="1016000" cy="584201"/>
              <a:chOff x="0" y="0"/>
              <a:chExt cx="1016000" cy="584200"/>
            </a:xfrm>
          </p:grpSpPr>
          <p:sp>
            <p:nvSpPr>
              <p:cNvPr id="588" name="Rectangle"/>
              <p:cNvSpPr/>
              <p:nvPr/>
            </p:nvSpPr>
            <p:spPr>
              <a:xfrm>
                <a:off x="0" y="0"/>
                <a:ext cx="1016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800"/>
                </a:pPr>
                <a:endParaRPr sz="2520"/>
              </a:p>
            </p:txBody>
          </p:sp>
          <p:sp>
            <p:nvSpPr>
              <p:cNvPr id="589" name="12"/>
              <p:cNvSpPr txBox="1"/>
              <p:nvPr/>
            </p:nvSpPr>
            <p:spPr>
              <a:xfrm>
                <a:off x="0" y="12537"/>
                <a:ext cx="1016000" cy="5591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marR="139567" algn="r">
                  <a:defRPr sz="2800"/>
                </a:lvl1pPr>
              </a:lstStyle>
              <a:p>
                <a:r>
                  <a:rPr sz="2520"/>
                  <a:t>12</a:t>
                </a:r>
              </a:p>
            </p:txBody>
          </p:sp>
        </p:grpSp>
        <p:grpSp>
          <p:nvGrpSpPr>
            <p:cNvPr id="593" name="16"/>
            <p:cNvGrpSpPr/>
            <p:nvPr/>
          </p:nvGrpSpPr>
          <p:grpSpPr>
            <a:xfrm>
              <a:off x="0" y="1168400"/>
              <a:ext cx="1016000" cy="584200"/>
              <a:chOff x="0" y="0"/>
              <a:chExt cx="1016000" cy="584200"/>
            </a:xfrm>
          </p:grpSpPr>
          <p:sp>
            <p:nvSpPr>
              <p:cNvPr id="591" name="Rectangle"/>
              <p:cNvSpPr/>
              <p:nvPr/>
            </p:nvSpPr>
            <p:spPr>
              <a:xfrm>
                <a:off x="0" y="0"/>
                <a:ext cx="1016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800"/>
                </a:pPr>
                <a:endParaRPr sz="2520"/>
              </a:p>
            </p:txBody>
          </p:sp>
          <p:sp>
            <p:nvSpPr>
              <p:cNvPr id="592" name="16"/>
              <p:cNvSpPr txBox="1"/>
              <p:nvPr/>
            </p:nvSpPr>
            <p:spPr>
              <a:xfrm>
                <a:off x="0" y="12536"/>
                <a:ext cx="1016000" cy="5591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marR="139567" algn="r">
                  <a:defRPr sz="2800"/>
                </a:lvl1pPr>
              </a:lstStyle>
              <a:p>
                <a:r>
                  <a:rPr sz="2520"/>
                  <a:t>16</a:t>
                </a:r>
              </a:p>
            </p:txBody>
          </p:sp>
        </p:grpSp>
        <p:sp>
          <p:nvSpPr>
            <p:cNvPr id="594" name="Rectangle"/>
            <p:cNvSpPr/>
            <p:nvPr/>
          </p:nvSpPr>
          <p:spPr>
            <a:xfrm>
              <a:off x="0" y="1752600"/>
              <a:ext cx="1016000" cy="584201"/>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600">
                  <a:latin typeface="Arial"/>
                  <a:ea typeface="Arial"/>
                  <a:cs typeface="Arial"/>
                  <a:sym typeface="Arial"/>
                </a:defRPr>
              </a:pPr>
              <a:endParaRPr sz="2340"/>
            </a:p>
          </p:txBody>
        </p:sp>
        <p:grpSp>
          <p:nvGrpSpPr>
            <p:cNvPr id="597" name="8"/>
            <p:cNvGrpSpPr/>
            <p:nvPr/>
          </p:nvGrpSpPr>
          <p:grpSpPr>
            <a:xfrm>
              <a:off x="0" y="2336800"/>
              <a:ext cx="1016000" cy="584201"/>
              <a:chOff x="0" y="0"/>
              <a:chExt cx="1016000" cy="584200"/>
            </a:xfrm>
          </p:grpSpPr>
          <p:sp>
            <p:nvSpPr>
              <p:cNvPr id="595" name="Rectangle"/>
              <p:cNvSpPr/>
              <p:nvPr/>
            </p:nvSpPr>
            <p:spPr>
              <a:xfrm>
                <a:off x="0" y="0"/>
                <a:ext cx="1016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800"/>
                </a:pPr>
                <a:endParaRPr sz="2520"/>
              </a:p>
            </p:txBody>
          </p:sp>
          <p:sp>
            <p:nvSpPr>
              <p:cNvPr id="596" name="8"/>
              <p:cNvSpPr txBox="1"/>
              <p:nvPr/>
            </p:nvSpPr>
            <p:spPr>
              <a:xfrm>
                <a:off x="0" y="12537"/>
                <a:ext cx="1016000" cy="5591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marR="139567" algn="r">
                  <a:defRPr sz="2800"/>
                </a:lvl1pPr>
              </a:lstStyle>
              <a:p>
                <a:r>
                  <a:rPr sz="2520"/>
                  <a:t>8</a:t>
                </a:r>
              </a:p>
            </p:txBody>
          </p:sp>
        </p:grpSp>
      </p:grpSp>
      <p:grpSp>
        <p:nvGrpSpPr>
          <p:cNvPr id="601" name="Wed"/>
          <p:cNvGrpSpPr/>
          <p:nvPr/>
        </p:nvGrpSpPr>
        <p:grpSpPr>
          <a:xfrm>
            <a:off x="7296150" y="1704127"/>
            <a:ext cx="914400" cy="569387"/>
            <a:chOff x="0" y="-24226"/>
            <a:chExt cx="1016000" cy="632652"/>
          </a:xfrm>
        </p:grpSpPr>
        <p:sp>
          <p:nvSpPr>
            <p:cNvPr id="599" name="Rectangle"/>
            <p:cNvSpPr/>
            <p:nvPr/>
          </p:nvSpPr>
          <p:spPr>
            <a:xfrm>
              <a:off x="0" y="0"/>
              <a:ext cx="1016000" cy="584200"/>
            </a:xfrm>
            <a:prstGeom prst="rect">
              <a:avLst/>
            </a:prstGeom>
            <a:solidFill>
              <a:srgbClr val="3C88DC"/>
            </a:solidFill>
            <a:ln w="25400" cap="flat">
              <a:solidFill>
                <a:srgbClr val="000000"/>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3510"/>
                </a:lnSpc>
                <a:tabLst>
                  <a:tab pos="960120" algn="l"/>
                </a:tabLst>
                <a:defRPr sz="3300">
                  <a:solidFill>
                    <a:srgbClr val="FFFFFF"/>
                  </a:solidFill>
                </a:defRPr>
              </a:pPr>
              <a:endParaRPr sz="2970"/>
            </a:p>
          </p:txBody>
        </p:sp>
        <p:sp>
          <p:nvSpPr>
            <p:cNvPr id="600" name="Wed"/>
            <p:cNvSpPr txBox="1"/>
            <p:nvPr/>
          </p:nvSpPr>
          <p:spPr>
            <a:xfrm>
              <a:off x="0" y="-24226"/>
              <a:ext cx="1016000" cy="6326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lvl1pPr>
                <a:lnSpc>
                  <a:spcPts val="3900"/>
                </a:lnSpc>
                <a:tabLst>
                  <a:tab pos="1066800" algn="l"/>
                </a:tabLst>
                <a:defRPr sz="3300">
                  <a:solidFill>
                    <a:srgbClr val="FFFFFF"/>
                  </a:solidFill>
                </a:defRPr>
              </a:lvl1pPr>
            </a:lstStyle>
            <a:p>
              <a:r>
                <a:rPr sz="2970"/>
                <a:t>Wed</a:t>
              </a:r>
            </a:p>
          </p:txBody>
        </p:sp>
      </p:grpSp>
      <p:grpSp>
        <p:nvGrpSpPr>
          <p:cNvPr id="604" name="Thur"/>
          <p:cNvGrpSpPr/>
          <p:nvPr/>
        </p:nvGrpSpPr>
        <p:grpSpPr>
          <a:xfrm>
            <a:off x="8210550" y="1704127"/>
            <a:ext cx="914400" cy="569387"/>
            <a:chOff x="0" y="-24226"/>
            <a:chExt cx="1016000" cy="632652"/>
          </a:xfrm>
        </p:grpSpPr>
        <p:sp>
          <p:nvSpPr>
            <p:cNvPr id="602" name="Rectangle"/>
            <p:cNvSpPr/>
            <p:nvPr/>
          </p:nvSpPr>
          <p:spPr>
            <a:xfrm>
              <a:off x="0" y="0"/>
              <a:ext cx="1016000" cy="584200"/>
            </a:xfrm>
            <a:prstGeom prst="rect">
              <a:avLst/>
            </a:prstGeom>
            <a:solidFill>
              <a:srgbClr val="3C88DC"/>
            </a:solidFill>
            <a:ln w="25400" cap="flat">
              <a:solidFill>
                <a:srgbClr val="000000"/>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3510"/>
                </a:lnSpc>
                <a:tabLst>
                  <a:tab pos="960120" algn="l"/>
                </a:tabLst>
                <a:defRPr sz="3300">
                  <a:solidFill>
                    <a:srgbClr val="FFFFFF"/>
                  </a:solidFill>
                </a:defRPr>
              </a:pPr>
              <a:endParaRPr sz="2970"/>
            </a:p>
          </p:txBody>
        </p:sp>
        <p:sp>
          <p:nvSpPr>
            <p:cNvPr id="603" name="Thur"/>
            <p:cNvSpPr txBox="1"/>
            <p:nvPr/>
          </p:nvSpPr>
          <p:spPr>
            <a:xfrm>
              <a:off x="0" y="-24226"/>
              <a:ext cx="1016000" cy="6326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lvl1pPr>
                <a:lnSpc>
                  <a:spcPts val="3900"/>
                </a:lnSpc>
                <a:tabLst>
                  <a:tab pos="1066800" algn="l"/>
                </a:tabLst>
                <a:defRPr sz="3300">
                  <a:solidFill>
                    <a:srgbClr val="FFFFFF"/>
                  </a:solidFill>
                </a:defRPr>
              </a:lvl1pPr>
            </a:lstStyle>
            <a:p>
              <a:r>
                <a:rPr sz="2970"/>
                <a:t>Thur</a:t>
              </a:r>
            </a:p>
          </p:txBody>
        </p:sp>
      </p:grpSp>
      <p:grpSp>
        <p:nvGrpSpPr>
          <p:cNvPr id="619" name="Group"/>
          <p:cNvGrpSpPr/>
          <p:nvPr/>
        </p:nvGrpSpPr>
        <p:grpSpPr>
          <a:xfrm>
            <a:off x="8210550" y="2251710"/>
            <a:ext cx="914400" cy="3154680"/>
            <a:chOff x="0" y="0"/>
            <a:chExt cx="1016000" cy="3505200"/>
          </a:xfrm>
        </p:grpSpPr>
        <p:sp>
          <p:nvSpPr>
            <p:cNvPr id="605" name="Rectangle"/>
            <p:cNvSpPr/>
            <p:nvPr/>
          </p:nvSpPr>
          <p:spPr>
            <a:xfrm>
              <a:off x="0" y="-1"/>
              <a:ext cx="1016000" cy="584201"/>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600">
                  <a:latin typeface="Arial"/>
                  <a:ea typeface="Arial"/>
                  <a:cs typeface="Arial"/>
                  <a:sym typeface="Arial"/>
                </a:defRPr>
              </a:pPr>
              <a:endParaRPr sz="2340"/>
            </a:p>
          </p:txBody>
        </p:sp>
        <p:grpSp>
          <p:nvGrpSpPr>
            <p:cNvPr id="608" name="4"/>
            <p:cNvGrpSpPr/>
            <p:nvPr/>
          </p:nvGrpSpPr>
          <p:grpSpPr>
            <a:xfrm>
              <a:off x="0" y="584199"/>
              <a:ext cx="1016000" cy="584201"/>
              <a:chOff x="0" y="0"/>
              <a:chExt cx="1016000" cy="584200"/>
            </a:xfrm>
          </p:grpSpPr>
          <p:sp>
            <p:nvSpPr>
              <p:cNvPr id="606" name="Rectangle"/>
              <p:cNvSpPr/>
              <p:nvPr/>
            </p:nvSpPr>
            <p:spPr>
              <a:xfrm>
                <a:off x="0" y="0"/>
                <a:ext cx="1016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800"/>
                </a:pPr>
                <a:endParaRPr sz="2520"/>
              </a:p>
            </p:txBody>
          </p:sp>
          <p:sp>
            <p:nvSpPr>
              <p:cNvPr id="607" name="4"/>
              <p:cNvSpPr txBox="1"/>
              <p:nvPr/>
            </p:nvSpPr>
            <p:spPr>
              <a:xfrm>
                <a:off x="0" y="12537"/>
                <a:ext cx="1016000" cy="5591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marR="139567" algn="r">
                  <a:defRPr sz="2800"/>
                </a:lvl1pPr>
              </a:lstStyle>
              <a:p>
                <a:r>
                  <a:rPr sz="2520"/>
                  <a:t>4</a:t>
                </a:r>
              </a:p>
            </p:txBody>
          </p:sp>
        </p:grpSp>
        <p:grpSp>
          <p:nvGrpSpPr>
            <p:cNvPr id="611" name="11"/>
            <p:cNvGrpSpPr/>
            <p:nvPr/>
          </p:nvGrpSpPr>
          <p:grpSpPr>
            <a:xfrm>
              <a:off x="0" y="1168399"/>
              <a:ext cx="1016000" cy="584201"/>
              <a:chOff x="0" y="0"/>
              <a:chExt cx="1016000" cy="584200"/>
            </a:xfrm>
          </p:grpSpPr>
          <p:sp>
            <p:nvSpPr>
              <p:cNvPr id="609" name="Rectangle"/>
              <p:cNvSpPr/>
              <p:nvPr/>
            </p:nvSpPr>
            <p:spPr>
              <a:xfrm>
                <a:off x="0" y="0"/>
                <a:ext cx="1016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800"/>
                </a:pPr>
                <a:endParaRPr sz="2520"/>
              </a:p>
            </p:txBody>
          </p:sp>
          <p:sp>
            <p:nvSpPr>
              <p:cNvPr id="610" name="11"/>
              <p:cNvSpPr txBox="1"/>
              <p:nvPr/>
            </p:nvSpPr>
            <p:spPr>
              <a:xfrm>
                <a:off x="0" y="12537"/>
                <a:ext cx="1016000" cy="5591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marR="139567" algn="r">
                  <a:defRPr sz="2800"/>
                </a:lvl1pPr>
              </a:lstStyle>
              <a:p>
                <a:r>
                  <a:rPr sz="2520"/>
                  <a:t>11</a:t>
                </a:r>
              </a:p>
            </p:txBody>
          </p:sp>
        </p:grpSp>
        <p:sp>
          <p:nvSpPr>
            <p:cNvPr id="612" name="Rectangle"/>
            <p:cNvSpPr/>
            <p:nvPr/>
          </p:nvSpPr>
          <p:spPr>
            <a:xfrm>
              <a:off x="0" y="1752600"/>
              <a:ext cx="1016000" cy="584201"/>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600">
                  <a:latin typeface="Arial"/>
                  <a:ea typeface="Arial"/>
                  <a:cs typeface="Arial"/>
                  <a:sym typeface="Arial"/>
                </a:defRPr>
              </a:pPr>
              <a:endParaRPr sz="2340"/>
            </a:p>
          </p:txBody>
        </p:sp>
        <p:grpSp>
          <p:nvGrpSpPr>
            <p:cNvPr id="615" name="8"/>
            <p:cNvGrpSpPr/>
            <p:nvPr/>
          </p:nvGrpSpPr>
          <p:grpSpPr>
            <a:xfrm>
              <a:off x="0" y="2336800"/>
              <a:ext cx="1016000" cy="584201"/>
              <a:chOff x="0" y="0"/>
              <a:chExt cx="1016000" cy="584200"/>
            </a:xfrm>
          </p:grpSpPr>
          <p:sp>
            <p:nvSpPr>
              <p:cNvPr id="613" name="Rectangle"/>
              <p:cNvSpPr/>
              <p:nvPr/>
            </p:nvSpPr>
            <p:spPr>
              <a:xfrm>
                <a:off x="0" y="0"/>
                <a:ext cx="1016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800"/>
                </a:pPr>
                <a:endParaRPr sz="2520"/>
              </a:p>
            </p:txBody>
          </p:sp>
          <p:sp>
            <p:nvSpPr>
              <p:cNvPr id="614" name="8"/>
              <p:cNvSpPr txBox="1"/>
              <p:nvPr/>
            </p:nvSpPr>
            <p:spPr>
              <a:xfrm>
                <a:off x="0" y="12537"/>
                <a:ext cx="1016000" cy="5591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marR="139567" algn="r">
                  <a:defRPr sz="2800"/>
                </a:lvl1pPr>
              </a:lstStyle>
              <a:p>
                <a:r>
                  <a:rPr sz="2520"/>
                  <a:t>8</a:t>
                </a:r>
              </a:p>
            </p:txBody>
          </p:sp>
        </p:grpSp>
        <p:grpSp>
          <p:nvGrpSpPr>
            <p:cNvPr id="618" name="4"/>
            <p:cNvGrpSpPr/>
            <p:nvPr/>
          </p:nvGrpSpPr>
          <p:grpSpPr>
            <a:xfrm>
              <a:off x="0" y="2921000"/>
              <a:ext cx="1016000" cy="584201"/>
              <a:chOff x="0" y="0"/>
              <a:chExt cx="1016000" cy="584200"/>
            </a:xfrm>
          </p:grpSpPr>
          <p:sp>
            <p:nvSpPr>
              <p:cNvPr id="616" name="Rectangle"/>
              <p:cNvSpPr/>
              <p:nvPr/>
            </p:nvSpPr>
            <p:spPr>
              <a:xfrm>
                <a:off x="0" y="0"/>
                <a:ext cx="1016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800"/>
                </a:pPr>
                <a:endParaRPr sz="2520"/>
              </a:p>
            </p:txBody>
          </p:sp>
          <p:sp>
            <p:nvSpPr>
              <p:cNvPr id="617" name="4"/>
              <p:cNvSpPr txBox="1"/>
              <p:nvPr/>
            </p:nvSpPr>
            <p:spPr>
              <a:xfrm>
                <a:off x="0" y="12537"/>
                <a:ext cx="1016000" cy="5591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marR="139567" algn="r">
                  <a:defRPr sz="2800"/>
                </a:lvl1pPr>
              </a:lstStyle>
              <a:p>
                <a:r>
                  <a:rPr sz="2520"/>
                  <a:t>4</a:t>
                </a:r>
              </a:p>
            </p:txBody>
          </p:sp>
        </p:grpSp>
      </p:grpSp>
      <p:grpSp>
        <p:nvGrpSpPr>
          <p:cNvPr id="622" name="Fri"/>
          <p:cNvGrpSpPr/>
          <p:nvPr/>
        </p:nvGrpSpPr>
        <p:grpSpPr>
          <a:xfrm>
            <a:off x="9124950" y="1704127"/>
            <a:ext cx="914400" cy="569387"/>
            <a:chOff x="0" y="-24226"/>
            <a:chExt cx="1016000" cy="632652"/>
          </a:xfrm>
        </p:grpSpPr>
        <p:sp>
          <p:nvSpPr>
            <p:cNvPr id="620" name="Rectangle"/>
            <p:cNvSpPr/>
            <p:nvPr/>
          </p:nvSpPr>
          <p:spPr>
            <a:xfrm>
              <a:off x="0" y="0"/>
              <a:ext cx="1016000" cy="584200"/>
            </a:xfrm>
            <a:prstGeom prst="rect">
              <a:avLst/>
            </a:prstGeom>
            <a:solidFill>
              <a:srgbClr val="3C88DC"/>
            </a:solidFill>
            <a:ln w="25400" cap="flat">
              <a:solidFill>
                <a:srgbClr val="000000"/>
              </a:solidFill>
              <a:prstDash val="solid"/>
              <a:miter lim="400000"/>
            </a:ln>
            <a:effectLst>
              <a:outerShdw blurRad="114300" dist="63500" dir="2700000" rotWithShape="0">
                <a:srgbClr val="000000">
                  <a:alpha val="30000"/>
                </a:srgbClr>
              </a:outerShdw>
            </a:effectLst>
          </p:spPr>
          <p:txBody>
            <a:bodyPr wrap="square" lIns="34290" tIns="34290" rIns="34290" bIns="34290" numCol="1" anchor="ctr">
              <a:noAutofit/>
            </a:bodyPr>
            <a:lstStyle/>
            <a:p>
              <a:pPr>
                <a:lnSpc>
                  <a:spcPts val="3510"/>
                </a:lnSpc>
                <a:tabLst>
                  <a:tab pos="960120" algn="l"/>
                </a:tabLst>
                <a:defRPr sz="3300">
                  <a:solidFill>
                    <a:srgbClr val="FFFFFF"/>
                  </a:solidFill>
                </a:defRPr>
              </a:pPr>
              <a:endParaRPr sz="2970"/>
            </a:p>
          </p:txBody>
        </p:sp>
        <p:sp>
          <p:nvSpPr>
            <p:cNvPr id="621" name="Fri"/>
            <p:cNvSpPr txBox="1"/>
            <p:nvPr/>
          </p:nvSpPr>
          <p:spPr>
            <a:xfrm>
              <a:off x="0" y="-24226"/>
              <a:ext cx="1016000" cy="6326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lvl1pPr>
                <a:lnSpc>
                  <a:spcPts val="3900"/>
                </a:lnSpc>
                <a:tabLst>
                  <a:tab pos="1066800" algn="l"/>
                </a:tabLst>
                <a:defRPr sz="3300">
                  <a:solidFill>
                    <a:srgbClr val="FFFFFF"/>
                  </a:solidFill>
                </a:defRPr>
              </a:lvl1pPr>
            </a:lstStyle>
            <a:p>
              <a:r>
                <a:rPr sz="2970"/>
                <a:t>Fri</a:t>
              </a:r>
            </a:p>
          </p:txBody>
        </p:sp>
      </p:grpSp>
      <p:grpSp>
        <p:nvGrpSpPr>
          <p:cNvPr id="633" name="Group"/>
          <p:cNvGrpSpPr/>
          <p:nvPr/>
        </p:nvGrpSpPr>
        <p:grpSpPr>
          <a:xfrm>
            <a:off x="9124950" y="2251710"/>
            <a:ext cx="914400" cy="3154680"/>
            <a:chOff x="0" y="0"/>
            <a:chExt cx="1016000" cy="3505200"/>
          </a:xfrm>
        </p:grpSpPr>
        <p:sp>
          <p:nvSpPr>
            <p:cNvPr id="623" name="Rectangle"/>
            <p:cNvSpPr/>
            <p:nvPr/>
          </p:nvSpPr>
          <p:spPr>
            <a:xfrm>
              <a:off x="0" y="-1"/>
              <a:ext cx="1016000" cy="584201"/>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600">
                  <a:latin typeface="Arial"/>
                  <a:ea typeface="Arial"/>
                  <a:cs typeface="Arial"/>
                  <a:sym typeface="Arial"/>
                </a:defRPr>
              </a:pPr>
              <a:endParaRPr sz="2340"/>
            </a:p>
          </p:txBody>
        </p:sp>
        <p:sp>
          <p:nvSpPr>
            <p:cNvPr id="624" name="Rectangle"/>
            <p:cNvSpPr/>
            <p:nvPr/>
          </p:nvSpPr>
          <p:spPr>
            <a:xfrm>
              <a:off x="0" y="584199"/>
              <a:ext cx="1016000" cy="584201"/>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600">
                  <a:latin typeface="Arial"/>
                  <a:ea typeface="Arial"/>
                  <a:cs typeface="Arial"/>
                  <a:sym typeface="Arial"/>
                </a:defRPr>
              </a:pPr>
              <a:endParaRPr sz="2340"/>
            </a:p>
          </p:txBody>
        </p:sp>
        <p:grpSp>
          <p:nvGrpSpPr>
            <p:cNvPr id="627" name="8"/>
            <p:cNvGrpSpPr/>
            <p:nvPr/>
          </p:nvGrpSpPr>
          <p:grpSpPr>
            <a:xfrm>
              <a:off x="0" y="1168399"/>
              <a:ext cx="1016000" cy="584201"/>
              <a:chOff x="0" y="0"/>
              <a:chExt cx="1016000" cy="584200"/>
            </a:xfrm>
          </p:grpSpPr>
          <p:sp>
            <p:nvSpPr>
              <p:cNvPr id="625" name="Rectangle"/>
              <p:cNvSpPr/>
              <p:nvPr/>
            </p:nvSpPr>
            <p:spPr>
              <a:xfrm>
                <a:off x="0" y="0"/>
                <a:ext cx="1016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800"/>
                </a:pPr>
                <a:endParaRPr sz="2520"/>
              </a:p>
            </p:txBody>
          </p:sp>
          <p:sp>
            <p:nvSpPr>
              <p:cNvPr id="626" name="8"/>
              <p:cNvSpPr txBox="1"/>
              <p:nvPr/>
            </p:nvSpPr>
            <p:spPr>
              <a:xfrm>
                <a:off x="0" y="12537"/>
                <a:ext cx="1016000" cy="5591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marR="139567" algn="r">
                  <a:defRPr sz="2800"/>
                </a:lvl1pPr>
              </a:lstStyle>
              <a:p>
                <a:r>
                  <a:rPr sz="2520"/>
                  <a:t>8</a:t>
                </a:r>
              </a:p>
            </p:txBody>
          </p:sp>
        </p:grpSp>
        <p:sp>
          <p:nvSpPr>
            <p:cNvPr id="628" name="Rectangle"/>
            <p:cNvSpPr/>
            <p:nvPr/>
          </p:nvSpPr>
          <p:spPr>
            <a:xfrm>
              <a:off x="0" y="1752600"/>
              <a:ext cx="1016000" cy="584201"/>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600">
                  <a:latin typeface="Arial"/>
                  <a:ea typeface="Arial"/>
                  <a:cs typeface="Arial"/>
                  <a:sym typeface="Arial"/>
                </a:defRPr>
              </a:pPr>
              <a:endParaRPr sz="2340"/>
            </a:p>
          </p:txBody>
        </p:sp>
        <p:grpSp>
          <p:nvGrpSpPr>
            <p:cNvPr id="631" name="8"/>
            <p:cNvGrpSpPr/>
            <p:nvPr/>
          </p:nvGrpSpPr>
          <p:grpSpPr>
            <a:xfrm>
              <a:off x="0" y="2336800"/>
              <a:ext cx="1016000" cy="584201"/>
              <a:chOff x="0" y="0"/>
              <a:chExt cx="1016000" cy="584200"/>
            </a:xfrm>
          </p:grpSpPr>
          <p:sp>
            <p:nvSpPr>
              <p:cNvPr id="629" name="Rectangle"/>
              <p:cNvSpPr/>
              <p:nvPr/>
            </p:nvSpPr>
            <p:spPr>
              <a:xfrm>
                <a:off x="0" y="0"/>
                <a:ext cx="1016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800"/>
                </a:pPr>
                <a:endParaRPr sz="2520"/>
              </a:p>
            </p:txBody>
          </p:sp>
          <p:sp>
            <p:nvSpPr>
              <p:cNvPr id="630" name="8"/>
              <p:cNvSpPr txBox="1"/>
              <p:nvPr/>
            </p:nvSpPr>
            <p:spPr>
              <a:xfrm>
                <a:off x="0" y="12537"/>
                <a:ext cx="1016000" cy="5591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marR="139567" algn="r">
                  <a:defRPr sz="2800"/>
                </a:lvl1pPr>
              </a:lstStyle>
              <a:p>
                <a:r>
                  <a:rPr sz="2520"/>
                  <a:t>8</a:t>
                </a:r>
              </a:p>
            </p:txBody>
          </p:sp>
        </p:grpSp>
        <p:sp>
          <p:nvSpPr>
            <p:cNvPr id="632" name="Rectangle"/>
            <p:cNvSpPr/>
            <p:nvPr/>
          </p:nvSpPr>
          <p:spPr>
            <a:xfrm>
              <a:off x="0" y="2921000"/>
              <a:ext cx="1016000" cy="584201"/>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600">
                  <a:latin typeface="Arial"/>
                  <a:ea typeface="Arial"/>
                  <a:cs typeface="Arial"/>
                  <a:sym typeface="Arial"/>
                </a:defRPr>
              </a:pPr>
              <a:endParaRPr sz="2340"/>
            </a:p>
          </p:txBody>
        </p:sp>
      </p:grpSp>
      <p:grpSp>
        <p:nvGrpSpPr>
          <p:cNvPr id="655" name="Group"/>
          <p:cNvGrpSpPr/>
          <p:nvPr/>
        </p:nvGrpSpPr>
        <p:grpSpPr>
          <a:xfrm>
            <a:off x="2152650" y="2251710"/>
            <a:ext cx="6057901" cy="3154680"/>
            <a:chOff x="0" y="0"/>
            <a:chExt cx="6731000" cy="3505200"/>
          </a:xfrm>
        </p:grpSpPr>
        <p:grpSp>
          <p:nvGrpSpPr>
            <p:cNvPr id="636" name="Add error logging"/>
            <p:cNvGrpSpPr/>
            <p:nvPr/>
          </p:nvGrpSpPr>
          <p:grpSpPr>
            <a:xfrm>
              <a:off x="-1" y="2921000"/>
              <a:ext cx="3683001" cy="584201"/>
              <a:chOff x="0" y="0"/>
              <a:chExt cx="3683000" cy="584200"/>
            </a:xfrm>
          </p:grpSpPr>
          <p:sp>
            <p:nvSpPr>
              <p:cNvPr id="634" name="Rectangle"/>
              <p:cNvSpPr/>
              <p:nvPr/>
            </p:nvSpPr>
            <p:spPr>
              <a:xfrm>
                <a:off x="0" y="0"/>
                <a:ext cx="3683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algn="l">
                  <a:defRPr sz="2800"/>
                </a:pPr>
                <a:endParaRPr sz="2520"/>
              </a:p>
            </p:txBody>
          </p:sp>
          <p:sp>
            <p:nvSpPr>
              <p:cNvPr id="635" name="Add error logging"/>
              <p:cNvSpPr txBox="1"/>
              <p:nvPr/>
            </p:nvSpPr>
            <p:spPr>
              <a:xfrm>
                <a:off x="0" y="12537"/>
                <a:ext cx="3683000" cy="5591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algn="l">
                  <a:defRPr sz="2800"/>
                </a:lvl1pPr>
              </a:lstStyle>
              <a:p>
                <a:r>
                  <a:rPr sz="2520"/>
                  <a:t>Add error logging</a:t>
                </a:r>
              </a:p>
            </p:txBody>
          </p:sp>
        </p:grpSp>
        <p:sp>
          <p:nvSpPr>
            <p:cNvPr id="637" name="Rectangle"/>
            <p:cNvSpPr/>
            <p:nvPr/>
          </p:nvSpPr>
          <p:spPr>
            <a:xfrm>
              <a:off x="3683000" y="2921000"/>
              <a:ext cx="1016001" cy="584201"/>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600">
                  <a:latin typeface="Arial"/>
                  <a:ea typeface="Arial"/>
                  <a:cs typeface="Arial"/>
                  <a:sym typeface="Arial"/>
                </a:defRPr>
              </a:pPr>
              <a:endParaRPr sz="2340"/>
            </a:p>
          </p:txBody>
        </p:sp>
        <p:sp>
          <p:nvSpPr>
            <p:cNvPr id="638" name="Rectangle"/>
            <p:cNvSpPr/>
            <p:nvPr/>
          </p:nvSpPr>
          <p:spPr>
            <a:xfrm>
              <a:off x="4699000" y="2921000"/>
              <a:ext cx="1016001" cy="584201"/>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600">
                  <a:latin typeface="Arial"/>
                  <a:ea typeface="Arial"/>
                  <a:cs typeface="Arial"/>
                  <a:sym typeface="Arial"/>
                </a:defRPr>
              </a:pPr>
              <a:endParaRPr sz="2340"/>
            </a:p>
          </p:txBody>
        </p:sp>
        <p:grpSp>
          <p:nvGrpSpPr>
            <p:cNvPr id="641" name="8"/>
            <p:cNvGrpSpPr/>
            <p:nvPr/>
          </p:nvGrpSpPr>
          <p:grpSpPr>
            <a:xfrm>
              <a:off x="5715000" y="-1"/>
              <a:ext cx="1016001" cy="584201"/>
              <a:chOff x="0" y="0"/>
              <a:chExt cx="1016000" cy="584200"/>
            </a:xfrm>
          </p:grpSpPr>
          <p:sp>
            <p:nvSpPr>
              <p:cNvPr id="639" name="Rectangle"/>
              <p:cNvSpPr/>
              <p:nvPr/>
            </p:nvSpPr>
            <p:spPr>
              <a:xfrm>
                <a:off x="0" y="0"/>
                <a:ext cx="1016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800"/>
                </a:pPr>
                <a:endParaRPr sz="2520"/>
              </a:p>
            </p:txBody>
          </p:sp>
          <p:sp>
            <p:nvSpPr>
              <p:cNvPr id="640" name="8"/>
              <p:cNvSpPr txBox="1"/>
              <p:nvPr/>
            </p:nvSpPr>
            <p:spPr>
              <a:xfrm>
                <a:off x="0" y="12537"/>
                <a:ext cx="1016000" cy="5591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marR="139567" algn="r">
                  <a:defRPr sz="2800"/>
                </a:lvl1pPr>
              </a:lstStyle>
              <a:p>
                <a:r>
                  <a:rPr sz="2520"/>
                  <a:t>8</a:t>
                </a:r>
              </a:p>
            </p:txBody>
          </p:sp>
        </p:grpSp>
        <p:grpSp>
          <p:nvGrpSpPr>
            <p:cNvPr id="644" name="10"/>
            <p:cNvGrpSpPr/>
            <p:nvPr/>
          </p:nvGrpSpPr>
          <p:grpSpPr>
            <a:xfrm>
              <a:off x="5715000" y="584199"/>
              <a:ext cx="1016001" cy="584201"/>
              <a:chOff x="0" y="0"/>
              <a:chExt cx="1016000" cy="584200"/>
            </a:xfrm>
          </p:grpSpPr>
          <p:sp>
            <p:nvSpPr>
              <p:cNvPr id="642" name="Rectangle"/>
              <p:cNvSpPr/>
              <p:nvPr/>
            </p:nvSpPr>
            <p:spPr>
              <a:xfrm>
                <a:off x="0" y="0"/>
                <a:ext cx="1016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800"/>
                </a:pPr>
                <a:endParaRPr sz="2520"/>
              </a:p>
            </p:txBody>
          </p:sp>
          <p:sp>
            <p:nvSpPr>
              <p:cNvPr id="643" name="10"/>
              <p:cNvSpPr txBox="1"/>
              <p:nvPr/>
            </p:nvSpPr>
            <p:spPr>
              <a:xfrm>
                <a:off x="0" y="12537"/>
                <a:ext cx="1016000" cy="5591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marR="139567" algn="r">
                  <a:defRPr sz="2800"/>
                </a:lvl1pPr>
              </a:lstStyle>
              <a:p>
                <a:r>
                  <a:rPr sz="2520"/>
                  <a:t>10</a:t>
                </a:r>
              </a:p>
            </p:txBody>
          </p:sp>
        </p:grpSp>
        <p:grpSp>
          <p:nvGrpSpPr>
            <p:cNvPr id="647" name="16"/>
            <p:cNvGrpSpPr/>
            <p:nvPr/>
          </p:nvGrpSpPr>
          <p:grpSpPr>
            <a:xfrm>
              <a:off x="5715000" y="1168399"/>
              <a:ext cx="1016001" cy="584201"/>
              <a:chOff x="0" y="0"/>
              <a:chExt cx="1016000" cy="584200"/>
            </a:xfrm>
          </p:grpSpPr>
          <p:sp>
            <p:nvSpPr>
              <p:cNvPr id="645" name="Rectangle"/>
              <p:cNvSpPr/>
              <p:nvPr/>
            </p:nvSpPr>
            <p:spPr>
              <a:xfrm>
                <a:off x="0" y="0"/>
                <a:ext cx="1016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800"/>
                </a:pPr>
                <a:endParaRPr sz="2520"/>
              </a:p>
            </p:txBody>
          </p:sp>
          <p:sp>
            <p:nvSpPr>
              <p:cNvPr id="646" name="16"/>
              <p:cNvSpPr txBox="1"/>
              <p:nvPr/>
            </p:nvSpPr>
            <p:spPr>
              <a:xfrm>
                <a:off x="0" y="12537"/>
                <a:ext cx="1016000" cy="5591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marR="139567" algn="r">
                  <a:defRPr sz="2800"/>
                </a:lvl1pPr>
              </a:lstStyle>
              <a:p>
                <a:r>
                  <a:rPr sz="2520"/>
                  <a:t>16</a:t>
                </a:r>
              </a:p>
            </p:txBody>
          </p:sp>
        </p:grpSp>
        <p:sp>
          <p:nvSpPr>
            <p:cNvPr id="648" name="Rectangle"/>
            <p:cNvSpPr/>
            <p:nvPr/>
          </p:nvSpPr>
          <p:spPr>
            <a:xfrm>
              <a:off x="5715000" y="1752600"/>
              <a:ext cx="1016001" cy="584201"/>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600">
                  <a:latin typeface="Arial"/>
                  <a:ea typeface="Arial"/>
                  <a:cs typeface="Arial"/>
                  <a:sym typeface="Arial"/>
                </a:defRPr>
              </a:pPr>
              <a:endParaRPr sz="2340"/>
            </a:p>
          </p:txBody>
        </p:sp>
        <p:grpSp>
          <p:nvGrpSpPr>
            <p:cNvPr id="651" name="8"/>
            <p:cNvGrpSpPr/>
            <p:nvPr/>
          </p:nvGrpSpPr>
          <p:grpSpPr>
            <a:xfrm>
              <a:off x="5715000" y="2336800"/>
              <a:ext cx="1016001" cy="584201"/>
              <a:chOff x="0" y="0"/>
              <a:chExt cx="1016000" cy="584200"/>
            </a:xfrm>
          </p:grpSpPr>
          <p:sp>
            <p:nvSpPr>
              <p:cNvPr id="649" name="Rectangle"/>
              <p:cNvSpPr/>
              <p:nvPr/>
            </p:nvSpPr>
            <p:spPr>
              <a:xfrm>
                <a:off x="0" y="0"/>
                <a:ext cx="1016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800"/>
                </a:pPr>
                <a:endParaRPr sz="2520"/>
              </a:p>
            </p:txBody>
          </p:sp>
          <p:sp>
            <p:nvSpPr>
              <p:cNvPr id="650" name="8"/>
              <p:cNvSpPr txBox="1"/>
              <p:nvPr/>
            </p:nvSpPr>
            <p:spPr>
              <a:xfrm>
                <a:off x="0" y="12537"/>
                <a:ext cx="1016000" cy="5591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marR="139567" algn="r">
                  <a:defRPr sz="2800"/>
                </a:lvl1pPr>
              </a:lstStyle>
              <a:p>
                <a:r>
                  <a:rPr sz="2520"/>
                  <a:t>8</a:t>
                </a:r>
              </a:p>
            </p:txBody>
          </p:sp>
        </p:grpSp>
        <p:grpSp>
          <p:nvGrpSpPr>
            <p:cNvPr id="654" name="8"/>
            <p:cNvGrpSpPr/>
            <p:nvPr/>
          </p:nvGrpSpPr>
          <p:grpSpPr>
            <a:xfrm>
              <a:off x="5715000" y="2921000"/>
              <a:ext cx="1016001" cy="584201"/>
              <a:chOff x="0" y="0"/>
              <a:chExt cx="1016000" cy="584200"/>
            </a:xfrm>
          </p:grpSpPr>
          <p:sp>
            <p:nvSpPr>
              <p:cNvPr id="652" name="Rectangle"/>
              <p:cNvSpPr/>
              <p:nvPr/>
            </p:nvSpPr>
            <p:spPr>
              <a:xfrm>
                <a:off x="0" y="0"/>
                <a:ext cx="1016000" cy="584200"/>
              </a:xfrm>
              <a:prstGeom prst="rect">
                <a:avLst/>
              </a:prstGeom>
              <a:solidFill>
                <a:srgbClr val="EBEBEB"/>
              </a:solidFill>
              <a:ln w="25400" cap="flat">
                <a:solidFill>
                  <a:srgbClr val="000000"/>
                </a:solidFill>
                <a:prstDash val="solid"/>
                <a:miter lim="400000"/>
              </a:ln>
              <a:effectLst/>
            </p:spPr>
            <p:txBody>
              <a:bodyPr wrap="square" lIns="34290" tIns="34290" rIns="34290" bIns="34290" numCol="1" anchor="ctr">
                <a:noAutofit/>
              </a:bodyPr>
              <a:lstStyle/>
              <a:p>
                <a:pPr marR="125610" algn="r">
                  <a:defRPr sz="2800"/>
                </a:pPr>
                <a:endParaRPr sz="2520"/>
              </a:p>
            </p:txBody>
          </p:sp>
          <p:sp>
            <p:nvSpPr>
              <p:cNvPr id="653" name="8"/>
              <p:cNvSpPr txBox="1"/>
              <p:nvPr/>
            </p:nvSpPr>
            <p:spPr>
              <a:xfrm>
                <a:off x="0" y="12537"/>
                <a:ext cx="1016000" cy="5591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7150" tIns="57150" rIns="57150" bIns="57150" numCol="1" anchor="ctr">
                <a:spAutoFit/>
              </a:bodyPr>
              <a:lstStyle>
                <a:lvl1pPr marR="139567" algn="r">
                  <a:defRPr sz="2800"/>
                </a:lvl1pPr>
              </a:lstStyle>
              <a:p>
                <a:r>
                  <a:rPr sz="2520"/>
                  <a:t>8</a:t>
                </a:r>
              </a:p>
            </p:txBody>
          </p:sp>
        </p:grpSp>
      </p:grpSp>
    </p:spTree>
    <p:extLst>
      <p:ext uri="{BB962C8B-B14F-4D97-AF65-F5344CB8AC3E}">
        <p14:creationId xmlns:p14="http://schemas.microsoft.com/office/powerpoint/2010/main" val="1597249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6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 grpId="0" animBg="1" advAuto="0"/>
      <p:bldP spid="619" grpId="0" animBg="1" advAuto="0"/>
      <p:bldP spid="633" grpId="0" animBg="1" advAuto="0"/>
      <p:bldP spid="655"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A sprint burndown chart"/>
          <p:cNvSpPr txBox="1">
            <a:spLocks noGrp="1"/>
          </p:cNvSpPr>
          <p:nvPr>
            <p:ph type="title"/>
          </p:nvPr>
        </p:nvSpPr>
        <p:spPr>
          <a:xfrm>
            <a:off x="1333983" y="386459"/>
            <a:ext cx="9601200" cy="1485900"/>
          </a:xfrm>
          <a:prstGeom prst="rect">
            <a:avLst/>
          </a:prstGeom>
        </p:spPr>
        <p:txBody>
          <a:bodyPr/>
          <a:lstStyle/>
          <a:p>
            <a:r>
              <a:rPr b="1" dirty="0"/>
              <a:t>A sprint </a:t>
            </a:r>
            <a:r>
              <a:rPr b="1" dirty="0" err="1"/>
              <a:t>burndown</a:t>
            </a:r>
            <a:r>
              <a:rPr b="1" dirty="0"/>
              <a:t> chart</a:t>
            </a:r>
          </a:p>
        </p:txBody>
      </p:sp>
      <p:sp>
        <p:nvSpPr>
          <p:cNvPr id="6" name="object 4">
            <a:extLst>
              <a:ext uri="{FF2B5EF4-FFF2-40B4-BE49-F238E27FC236}">
                <a16:creationId xmlns:a16="http://schemas.microsoft.com/office/drawing/2014/main" id="{A1F5CAB3-65AE-4C4D-B0C1-AD9E702C0E98}"/>
              </a:ext>
            </a:extLst>
          </p:cNvPr>
          <p:cNvSpPr>
            <a:spLocks noChangeArrowheads="1"/>
          </p:cNvSpPr>
          <p:nvPr/>
        </p:nvSpPr>
        <p:spPr bwMode="auto">
          <a:xfrm>
            <a:off x="1256817" y="1471526"/>
            <a:ext cx="10466279" cy="4703805"/>
          </a:xfrm>
          <a:prstGeom prst="rect">
            <a:avLst/>
          </a:prstGeom>
          <a:blipFill dpi="0" rotWithShape="1">
            <a:blip r:embed="rId2" cstate="print"/>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247954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4014" b="14362"/>
          <a:stretch/>
        </p:blipFill>
        <p:spPr>
          <a:xfrm>
            <a:off x="0" y="580292"/>
            <a:ext cx="12198394" cy="5513266"/>
          </a:xfrm>
          <a:prstGeom prst="rect">
            <a:avLst/>
          </a:prstGeom>
        </p:spPr>
      </p:pic>
    </p:spTree>
    <p:extLst>
      <p:ext uri="{BB962C8B-B14F-4D97-AF65-F5344CB8AC3E}">
        <p14:creationId xmlns:p14="http://schemas.microsoft.com/office/powerpoint/2010/main" val="2355577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092201"/>
          </a:xfrm>
        </p:spPr>
        <p:txBody>
          <a:bodyPr/>
          <a:lstStyle/>
          <a:p>
            <a:r>
              <a:rPr lang="en-US" b="1" dirty="0"/>
              <a:t>Methodologies -Review</a:t>
            </a:r>
          </a:p>
        </p:txBody>
      </p:sp>
      <p:sp>
        <p:nvSpPr>
          <p:cNvPr id="3" name="Content Placeholder 2"/>
          <p:cNvSpPr>
            <a:spLocks noGrp="1"/>
          </p:cNvSpPr>
          <p:nvPr>
            <p:ph idx="1"/>
          </p:nvPr>
        </p:nvSpPr>
        <p:spPr>
          <a:xfrm>
            <a:off x="1371600" y="1778001"/>
            <a:ext cx="9601200" cy="4089399"/>
          </a:xfrm>
        </p:spPr>
        <p:txBody>
          <a:bodyPr>
            <a:normAutofit/>
          </a:bodyPr>
          <a:lstStyle/>
          <a:p>
            <a:pPr>
              <a:spcBef>
                <a:spcPts val="0"/>
              </a:spcBef>
            </a:pPr>
            <a:r>
              <a:rPr lang="en-US" sz="2400" dirty="0"/>
              <a:t>There are many different methodologies in use for software engineering</a:t>
            </a:r>
          </a:p>
          <a:p>
            <a:pPr>
              <a:spcBef>
                <a:spcPts val="0"/>
              </a:spcBef>
            </a:pPr>
            <a:r>
              <a:rPr lang="en-US" sz="2400" dirty="0">
                <a:solidFill>
                  <a:srgbClr val="0070C0"/>
                </a:solidFill>
              </a:rPr>
              <a:t>Plan-based</a:t>
            </a:r>
            <a:r>
              <a:rPr lang="en-US" sz="2400" dirty="0"/>
              <a:t> software engineering produces a large amount of documentation for sustainable projects</a:t>
            </a:r>
          </a:p>
          <a:p>
            <a:pPr lvl="1">
              <a:spcBef>
                <a:spcPts val="0"/>
              </a:spcBef>
            </a:pPr>
            <a:r>
              <a:rPr lang="en-US" dirty="0"/>
              <a:t>Waterfall, Incremental, Spiral</a:t>
            </a:r>
          </a:p>
          <a:p>
            <a:pPr>
              <a:spcBef>
                <a:spcPts val="0"/>
              </a:spcBef>
            </a:pPr>
            <a:r>
              <a:rPr lang="en-US" sz="2400" dirty="0">
                <a:solidFill>
                  <a:srgbClr val="0070C0"/>
                </a:solidFill>
              </a:rPr>
              <a:t>Agile-based</a:t>
            </a:r>
            <a:r>
              <a:rPr lang="en-US" sz="2400" dirty="0"/>
              <a:t> software engineering sacrifices documentation for earlier release dates and more adaptability to changing requirements</a:t>
            </a:r>
          </a:p>
          <a:p>
            <a:pPr lvl="1">
              <a:spcBef>
                <a:spcPts val="0"/>
              </a:spcBef>
            </a:pPr>
            <a:r>
              <a:rPr lang="en-US" dirty="0" err="1"/>
              <a:t>eXtreme</a:t>
            </a:r>
            <a:r>
              <a:rPr lang="en-US" dirty="0"/>
              <a:t> Programming (XP), Scrum, Scrum-but</a:t>
            </a:r>
          </a:p>
        </p:txBody>
      </p:sp>
      <p:sp>
        <p:nvSpPr>
          <p:cNvPr id="4" name="Footer Placeholder 3"/>
          <p:cNvSpPr>
            <a:spLocks noGrp="1"/>
          </p:cNvSpPr>
          <p:nvPr>
            <p:ph type="ftr" sz="quarter" idx="11"/>
          </p:nvPr>
        </p:nvSpPr>
        <p:spPr/>
        <p:txBody>
          <a:bodyPr/>
          <a:lstStyle/>
          <a:p>
            <a:pPr algn="r"/>
            <a:r>
              <a:rPr lang="en-US"/>
              <a:t>USC CSCI 201L</a:t>
            </a:r>
            <a:endParaRPr lang="en-US" dirty="0"/>
          </a:p>
        </p:txBody>
      </p:sp>
      <p:sp>
        <p:nvSpPr>
          <p:cNvPr id="5" name="Slide Number Placeholder 4"/>
          <p:cNvSpPr>
            <a:spLocks noGrp="1"/>
          </p:cNvSpPr>
          <p:nvPr>
            <p:ph type="sldNum" sz="quarter" idx="12"/>
          </p:nvPr>
        </p:nvSpPr>
        <p:spPr/>
        <p:txBody>
          <a:bodyPr/>
          <a:lstStyle/>
          <a:p>
            <a:fld id="{D76BC61E-BBBE-4B04-A1BA-367E66568290}" type="slidenum">
              <a:rPr lang="en-US" smtClean="0"/>
              <a:pPr/>
              <a:t>5</a:t>
            </a:fld>
            <a:r>
              <a:rPr lang="en-US" dirty="0"/>
              <a:t>/39</a:t>
            </a:r>
          </a:p>
        </p:txBody>
      </p:sp>
    </p:spTree>
    <p:extLst>
      <p:ext uri="{BB962C8B-B14F-4D97-AF65-F5344CB8AC3E}">
        <p14:creationId xmlns:p14="http://schemas.microsoft.com/office/powerpoint/2010/main" val="1742550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06398"/>
            <a:ext cx="8229600" cy="1143000"/>
          </a:xfrm>
        </p:spPr>
        <p:txBody>
          <a:bodyPr/>
          <a:lstStyle/>
          <a:p>
            <a:r>
              <a:rPr lang="en-US" dirty="0">
                <a:latin typeface="Arial"/>
                <a:cs typeface="Arial"/>
              </a:rPr>
              <a:t>Ag</a:t>
            </a:r>
            <a:r>
              <a:rPr lang="en-US" spc="-10" dirty="0">
                <a:latin typeface="Arial"/>
                <a:cs typeface="Arial"/>
              </a:rPr>
              <a:t>i</a:t>
            </a:r>
            <a:r>
              <a:rPr lang="en-US" spc="-20" dirty="0">
                <a:latin typeface="Arial"/>
                <a:cs typeface="Arial"/>
              </a:rPr>
              <a:t>l</a:t>
            </a:r>
            <a:r>
              <a:rPr lang="en-US" dirty="0">
                <a:latin typeface="Arial"/>
                <a:cs typeface="Arial"/>
              </a:rPr>
              <a:t>e</a:t>
            </a:r>
            <a:r>
              <a:rPr lang="en-US" spc="80" dirty="0">
                <a:latin typeface="Times New Roman"/>
                <a:cs typeface="Times New Roman"/>
              </a:rPr>
              <a:t> </a:t>
            </a:r>
            <a:r>
              <a:rPr lang="en-US" dirty="0">
                <a:latin typeface="Arial"/>
                <a:cs typeface="Arial"/>
              </a:rPr>
              <a:t>software</a:t>
            </a:r>
            <a:r>
              <a:rPr lang="en-US" spc="15" dirty="0">
                <a:latin typeface="Times New Roman"/>
                <a:cs typeface="Times New Roman"/>
              </a:rPr>
              <a:t> </a:t>
            </a:r>
            <a:r>
              <a:rPr lang="en-US" spc="-5" dirty="0">
                <a:latin typeface="Arial"/>
                <a:cs typeface="Arial"/>
              </a:rPr>
              <a:t>d</a:t>
            </a:r>
            <a:r>
              <a:rPr lang="en-US" spc="-15" dirty="0">
                <a:latin typeface="Arial"/>
                <a:cs typeface="Arial"/>
              </a:rPr>
              <a:t>e</a:t>
            </a:r>
            <a:r>
              <a:rPr lang="en-US" dirty="0">
                <a:latin typeface="Arial"/>
                <a:cs typeface="Arial"/>
              </a:rPr>
              <a:t>v</a:t>
            </a:r>
            <a:r>
              <a:rPr lang="en-US" spc="-5" dirty="0">
                <a:latin typeface="Arial"/>
                <a:cs typeface="Arial"/>
              </a:rPr>
              <a:t>e</a:t>
            </a:r>
            <a:r>
              <a:rPr lang="en-US" spc="-20" dirty="0">
                <a:latin typeface="Arial"/>
                <a:cs typeface="Arial"/>
              </a:rPr>
              <a:t>l</a:t>
            </a:r>
            <a:r>
              <a:rPr lang="en-US" spc="-10" dirty="0">
                <a:latin typeface="Arial"/>
                <a:cs typeface="Arial"/>
              </a:rPr>
              <a:t>op</a:t>
            </a:r>
            <a:r>
              <a:rPr lang="en-US" spc="-15" dirty="0">
                <a:latin typeface="Arial"/>
                <a:cs typeface="Arial"/>
              </a:rPr>
              <a:t>m</a:t>
            </a:r>
            <a:r>
              <a:rPr lang="en-US" spc="-5" dirty="0">
                <a:latin typeface="Arial"/>
                <a:cs typeface="Arial"/>
              </a:rPr>
              <a:t>e</a:t>
            </a:r>
            <a:r>
              <a:rPr lang="en-US" spc="-25" dirty="0">
                <a:latin typeface="Arial"/>
                <a:cs typeface="Arial"/>
              </a:rPr>
              <a:t>n</a:t>
            </a:r>
            <a:r>
              <a:rPr lang="en-US" dirty="0">
                <a:latin typeface="Arial"/>
                <a:cs typeface="Arial"/>
              </a:rPr>
              <a:t>t</a:t>
            </a:r>
            <a:endParaRPr lang="en-US" dirty="0"/>
          </a:p>
        </p:txBody>
      </p:sp>
      <p:sp>
        <p:nvSpPr>
          <p:cNvPr id="3" name="Content Placeholder 2"/>
          <p:cNvSpPr>
            <a:spLocks noGrp="1"/>
          </p:cNvSpPr>
          <p:nvPr>
            <p:ph idx="1"/>
          </p:nvPr>
        </p:nvSpPr>
        <p:spPr>
          <a:xfrm>
            <a:off x="1939924" y="1549398"/>
            <a:ext cx="8229600" cy="3048001"/>
          </a:xfrm>
        </p:spPr>
        <p:txBody>
          <a:bodyPr>
            <a:normAutofit/>
          </a:bodyPr>
          <a:lstStyle/>
          <a:p>
            <a:r>
              <a:rPr lang="en-US" dirty="0"/>
              <a:t>Agile  software  development  is a group of software  development methodologies   based   on   iterative   and   incremental   development, </a:t>
            </a:r>
            <a:r>
              <a:rPr lang="en-US" dirty="0">
                <a:solidFill>
                  <a:srgbClr val="C00000"/>
                </a:solidFill>
              </a:rPr>
              <a:t>where   requirements   and   solutions   evolve   through   collaboration between self-organizing, cross-functional teams.</a:t>
            </a:r>
          </a:p>
          <a:p>
            <a:pPr marL="0" indent="0">
              <a:buNone/>
            </a:pPr>
            <a:endParaRPr lang="en-US" dirty="0"/>
          </a:p>
        </p:txBody>
      </p:sp>
      <p:sp>
        <p:nvSpPr>
          <p:cNvPr id="4" name="object 4"/>
          <p:cNvSpPr>
            <a:spLocks noChangeArrowheads="1"/>
          </p:cNvSpPr>
          <p:nvPr/>
        </p:nvSpPr>
        <p:spPr bwMode="auto">
          <a:xfrm>
            <a:off x="2022476" y="3784601"/>
            <a:ext cx="8404225" cy="2735263"/>
          </a:xfrm>
          <a:prstGeom prst="rect">
            <a:avLst/>
          </a:prstGeom>
          <a:blipFill dpi="0" rotWithShape="1">
            <a:blip r:embed="rId2" cstate="print"/>
            <a:srcRect/>
            <a:stretch>
              <a:fillRect/>
            </a:stretch>
          </a:blipFill>
          <a:ln w="9525">
            <a:noFill/>
            <a:miter lim="800000"/>
            <a:headEnd/>
            <a:tailEnd/>
          </a:ln>
        </p:spPr>
        <p:txBody>
          <a:bodyPr lIns="0" tIns="0" rIns="0" bIns="0"/>
          <a:lstStyle/>
          <a:p>
            <a:endParaRPr lang="en-US"/>
          </a:p>
        </p:txBody>
      </p:sp>
    </p:spTree>
    <p:extLst>
      <p:ext uri="{BB962C8B-B14F-4D97-AF65-F5344CB8AC3E}">
        <p14:creationId xmlns:p14="http://schemas.microsoft.com/office/powerpoint/2010/main" val="4259928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290" y="400833"/>
            <a:ext cx="10922696" cy="1377863"/>
          </a:xfrm>
        </p:spPr>
        <p:txBody>
          <a:bodyPr>
            <a:normAutofit fontScale="90000"/>
          </a:bodyPr>
          <a:lstStyle/>
          <a:p>
            <a:br>
              <a:rPr lang="en-US" sz="3600" b="1" dirty="0"/>
            </a:br>
            <a:r>
              <a:rPr lang="en-US" sz="3600" b="1" dirty="0"/>
              <a:t>Agile Values / </a:t>
            </a:r>
            <a:br>
              <a:rPr lang="en-US" sz="3600" b="1" dirty="0"/>
            </a:br>
            <a:r>
              <a:rPr lang="en-US" sz="3600" spc="-5" dirty="0">
                <a:latin typeface="Arial"/>
                <a:cs typeface="Arial"/>
              </a:rPr>
              <a:t>M</a:t>
            </a:r>
            <a:r>
              <a:rPr lang="en-US" sz="3600" spc="-10" dirty="0">
                <a:latin typeface="Arial"/>
                <a:cs typeface="Arial"/>
              </a:rPr>
              <a:t>a</a:t>
            </a:r>
            <a:r>
              <a:rPr lang="en-US" sz="3600" spc="-20" dirty="0">
                <a:latin typeface="Arial"/>
                <a:cs typeface="Arial"/>
              </a:rPr>
              <a:t>n</a:t>
            </a:r>
            <a:r>
              <a:rPr lang="en-US" sz="3600" spc="-5" dirty="0">
                <a:latin typeface="Arial"/>
                <a:cs typeface="Arial"/>
              </a:rPr>
              <a:t>if</a:t>
            </a:r>
            <a:r>
              <a:rPr lang="en-US" sz="3600" spc="-20" dirty="0">
                <a:latin typeface="Arial"/>
                <a:cs typeface="Arial"/>
              </a:rPr>
              <a:t>e</a:t>
            </a:r>
            <a:r>
              <a:rPr lang="en-US" sz="3600" dirty="0">
                <a:latin typeface="Arial"/>
                <a:cs typeface="Arial"/>
              </a:rPr>
              <a:t>sto</a:t>
            </a:r>
            <a:r>
              <a:rPr lang="en-US" sz="3600" spc="25" dirty="0">
                <a:latin typeface="Times New Roman"/>
                <a:cs typeface="Times New Roman"/>
              </a:rPr>
              <a:t> </a:t>
            </a:r>
            <a:r>
              <a:rPr lang="en-US" sz="3600" dirty="0">
                <a:latin typeface="Arial"/>
                <a:cs typeface="Arial"/>
              </a:rPr>
              <a:t>for</a:t>
            </a:r>
            <a:r>
              <a:rPr lang="en-US" sz="3600" spc="65" dirty="0">
                <a:latin typeface="Times New Roman"/>
                <a:cs typeface="Times New Roman"/>
              </a:rPr>
              <a:t> </a:t>
            </a:r>
            <a:r>
              <a:rPr lang="en-US" sz="3600" dirty="0">
                <a:latin typeface="Arial"/>
                <a:cs typeface="Arial"/>
              </a:rPr>
              <a:t>Ag</a:t>
            </a:r>
            <a:r>
              <a:rPr lang="en-US" sz="3600" spc="-15" dirty="0">
                <a:latin typeface="Arial"/>
                <a:cs typeface="Arial"/>
              </a:rPr>
              <a:t>i</a:t>
            </a:r>
            <a:r>
              <a:rPr lang="en-US" sz="3600" spc="-20" dirty="0">
                <a:latin typeface="Arial"/>
                <a:cs typeface="Arial"/>
              </a:rPr>
              <a:t>l</a:t>
            </a:r>
            <a:r>
              <a:rPr lang="en-US" sz="3600" dirty="0">
                <a:latin typeface="Arial"/>
                <a:cs typeface="Arial"/>
              </a:rPr>
              <a:t>e</a:t>
            </a:r>
            <a:r>
              <a:rPr lang="en-US" sz="3600" spc="80" dirty="0">
                <a:latin typeface="Times New Roman"/>
                <a:cs typeface="Times New Roman"/>
              </a:rPr>
              <a:t> </a:t>
            </a:r>
            <a:r>
              <a:rPr lang="en-US" sz="3600" spc="-5" dirty="0">
                <a:latin typeface="Arial"/>
                <a:cs typeface="Arial"/>
              </a:rPr>
              <a:t>S</a:t>
            </a:r>
            <a:r>
              <a:rPr lang="en-US" sz="3600" spc="-20" dirty="0">
                <a:latin typeface="Arial"/>
                <a:cs typeface="Arial"/>
              </a:rPr>
              <a:t>o</a:t>
            </a:r>
            <a:r>
              <a:rPr lang="en-US" sz="3600" dirty="0">
                <a:latin typeface="Arial"/>
                <a:cs typeface="Arial"/>
              </a:rPr>
              <a:t>ftware</a:t>
            </a:r>
            <a:r>
              <a:rPr lang="en-US" sz="3600" spc="20" dirty="0">
                <a:latin typeface="Times New Roman"/>
                <a:cs typeface="Times New Roman"/>
              </a:rPr>
              <a:t> </a:t>
            </a:r>
            <a:r>
              <a:rPr lang="en-US" sz="3600" spc="-5" dirty="0">
                <a:latin typeface="Arial"/>
                <a:cs typeface="Arial"/>
              </a:rPr>
              <a:t>Devel</a:t>
            </a:r>
            <a:r>
              <a:rPr lang="en-US" sz="3600" spc="-10" dirty="0">
                <a:latin typeface="Arial"/>
                <a:cs typeface="Arial"/>
              </a:rPr>
              <a:t>o</a:t>
            </a:r>
            <a:r>
              <a:rPr lang="en-US" sz="3600" spc="-20" dirty="0">
                <a:latin typeface="Arial"/>
                <a:cs typeface="Arial"/>
              </a:rPr>
              <a:t>p</a:t>
            </a:r>
            <a:r>
              <a:rPr lang="en-US" sz="3600" spc="-5" dirty="0">
                <a:latin typeface="Arial"/>
                <a:cs typeface="Arial"/>
              </a:rPr>
              <a:t>m</a:t>
            </a:r>
            <a:r>
              <a:rPr lang="en-US" sz="3600" spc="-10" dirty="0">
                <a:latin typeface="Arial"/>
                <a:cs typeface="Arial"/>
              </a:rPr>
              <a:t>e</a:t>
            </a:r>
            <a:r>
              <a:rPr lang="en-US" sz="3600" spc="-20" dirty="0">
                <a:latin typeface="Arial"/>
                <a:cs typeface="Arial"/>
              </a:rPr>
              <a:t>n</a:t>
            </a:r>
            <a:r>
              <a:rPr lang="en-US" sz="3600" dirty="0">
                <a:latin typeface="Arial"/>
                <a:cs typeface="Arial"/>
              </a:rPr>
              <a:t>t</a:t>
            </a:r>
            <a:endParaRPr lang="en-US" sz="3600" b="1" dirty="0"/>
          </a:p>
        </p:txBody>
      </p:sp>
      <p:sp>
        <p:nvSpPr>
          <p:cNvPr id="3" name="Content Placeholder 2"/>
          <p:cNvSpPr>
            <a:spLocks noGrp="1"/>
          </p:cNvSpPr>
          <p:nvPr>
            <p:ph idx="1"/>
          </p:nvPr>
        </p:nvSpPr>
        <p:spPr>
          <a:xfrm>
            <a:off x="1014609" y="1941534"/>
            <a:ext cx="10773322" cy="4418106"/>
          </a:xfrm>
        </p:spPr>
        <p:txBody>
          <a:bodyPr>
            <a:normAutofit/>
          </a:bodyPr>
          <a:lstStyle/>
          <a:p>
            <a:r>
              <a:rPr lang="en-US" dirty="0"/>
              <a:t>Agile is not just a methodology but a philosophy</a:t>
            </a:r>
          </a:p>
          <a:p>
            <a:pPr marL="0" indent="0" fontAlgn="auto">
              <a:lnSpc>
                <a:spcPts val="3710"/>
              </a:lnSpc>
              <a:spcBef>
                <a:spcPts val="0"/>
              </a:spcBef>
              <a:spcAft>
                <a:spcPts val="0"/>
              </a:spcAft>
              <a:buNone/>
              <a:defRPr/>
            </a:pPr>
            <a:r>
              <a:rPr lang="en-US" sz="2800" dirty="0">
                <a:solidFill>
                  <a:srgbClr val="7575D1"/>
                </a:solidFill>
                <a:latin typeface="Arial"/>
                <a:cs typeface="Arial"/>
              </a:rPr>
              <a:t>	“</a:t>
            </a:r>
            <a:r>
              <a:rPr lang="en-US" sz="2000" spc="-5" dirty="0">
                <a:solidFill>
                  <a:srgbClr val="7575D1"/>
                </a:solidFill>
                <a:latin typeface="Arial"/>
                <a:cs typeface="Arial"/>
              </a:rPr>
              <a:t>unc</a:t>
            </a:r>
            <a:r>
              <a:rPr lang="en-US" sz="2000" spc="-20" dirty="0">
                <a:solidFill>
                  <a:srgbClr val="7575D1"/>
                </a:solidFill>
                <a:latin typeface="Arial"/>
                <a:cs typeface="Arial"/>
              </a:rPr>
              <a:t>o</a:t>
            </a:r>
            <a:r>
              <a:rPr lang="en-US" sz="2000" dirty="0">
                <a:solidFill>
                  <a:srgbClr val="7575D1"/>
                </a:solidFill>
                <a:latin typeface="Arial"/>
                <a:cs typeface="Arial"/>
              </a:rPr>
              <a:t>veri</a:t>
            </a:r>
            <a:r>
              <a:rPr lang="en-US" sz="2000" spc="-15" dirty="0">
                <a:solidFill>
                  <a:srgbClr val="7575D1"/>
                </a:solidFill>
                <a:latin typeface="Arial"/>
                <a:cs typeface="Arial"/>
              </a:rPr>
              <a:t>n</a:t>
            </a:r>
            <a:r>
              <a:rPr lang="en-US" sz="2000" dirty="0">
                <a:solidFill>
                  <a:srgbClr val="7575D1"/>
                </a:solidFill>
                <a:latin typeface="Arial"/>
                <a:cs typeface="Arial"/>
              </a:rPr>
              <a:t>g</a:t>
            </a:r>
            <a:r>
              <a:rPr lang="en-US" sz="2000" spc="80" dirty="0">
                <a:solidFill>
                  <a:srgbClr val="7575D1"/>
                </a:solidFill>
                <a:latin typeface="Times New Roman"/>
                <a:cs typeface="Times New Roman"/>
              </a:rPr>
              <a:t> </a:t>
            </a:r>
            <a:r>
              <a:rPr lang="en-US" sz="2000" spc="-5" dirty="0">
                <a:solidFill>
                  <a:srgbClr val="7575D1"/>
                </a:solidFill>
                <a:latin typeface="Arial"/>
                <a:cs typeface="Arial"/>
              </a:rPr>
              <a:t>b</a:t>
            </a:r>
            <a:r>
              <a:rPr lang="en-US" sz="2000" spc="-10" dirty="0">
                <a:solidFill>
                  <a:srgbClr val="7575D1"/>
                </a:solidFill>
                <a:latin typeface="Arial"/>
                <a:cs typeface="Arial"/>
              </a:rPr>
              <a:t>e</a:t>
            </a:r>
            <a:r>
              <a:rPr lang="en-US" sz="2000" dirty="0">
                <a:solidFill>
                  <a:srgbClr val="7575D1"/>
                </a:solidFill>
                <a:latin typeface="Arial"/>
                <a:cs typeface="Arial"/>
              </a:rPr>
              <a:t>t</a:t>
            </a:r>
            <a:r>
              <a:rPr lang="en-US" sz="2000" spc="5" dirty="0">
                <a:solidFill>
                  <a:srgbClr val="7575D1"/>
                </a:solidFill>
                <a:latin typeface="Arial"/>
                <a:cs typeface="Arial"/>
              </a:rPr>
              <a:t>t</a:t>
            </a:r>
            <a:r>
              <a:rPr lang="en-US" sz="2000" dirty="0">
                <a:solidFill>
                  <a:srgbClr val="7575D1"/>
                </a:solidFill>
                <a:latin typeface="Arial"/>
                <a:cs typeface="Arial"/>
              </a:rPr>
              <a:t>er</a:t>
            </a:r>
            <a:r>
              <a:rPr lang="en-US" sz="2000" spc="50" dirty="0">
                <a:solidFill>
                  <a:srgbClr val="7575D1"/>
                </a:solidFill>
                <a:latin typeface="Times New Roman"/>
                <a:cs typeface="Times New Roman"/>
              </a:rPr>
              <a:t> </a:t>
            </a:r>
            <a:r>
              <a:rPr lang="en-US" sz="2000" spc="-20" dirty="0">
                <a:solidFill>
                  <a:srgbClr val="7575D1"/>
                </a:solidFill>
                <a:latin typeface="Arial"/>
                <a:cs typeface="Arial"/>
              </a:rPr>
              <a:t>w</a:t>
            </a:r>
            <a:r>
              <a:rPr lang="en-US" sz="2000" spc="-5" dirty="0">
                <a:solidFill>
                  <a:srgbClr val="7575D1"/>
                </a:solidFill>
                <a:latin typeface="Arial"/>
                <a:cs typeface="Arial"/>
              </a:rPr>
              <a:t>ay</a:t>
            </a:r>
            <a:r>
              <a:rPr lang="en-US" sz="2000" dirty="0">
                <a:solidFill>
                  <a:srgbClr val="7575D1"/>
                </a:solidFill>
                <a:latin typeface="Arial"/>
                <a:cs typeface="Arial"/>
              </a:rPr>
              <a:t>s</a:t>
            </a:r>
            <a:r>
              <a:rPr lang="en-US" sz="2000" spc="55" dirty="0">
                <a:solidFill>
                  <a:srgbClr val="7575D1"/>
                </a:solidFill>
                <a:latin typeface="Times New Roman"/>
                <a:cs typeface="Times New Roman"/>
              </a:rPr>
              <a:t> </a:t>
            </a:r>
            <a:r>
              <a:rPr lang="en-US" sz="2000" spc="-30" dirty="0">
                <a:solidFill>
                  <a:srgbClr val="7575D1"/>
                </a:solidFill>
                <a:latin typeface="Arial"/>
                <a:cs typeface="Arial"/>
              </a:rPr>
              <a:t>o</a:t>
            </a:r>
            <a:r>
              <a:rPr lang="en-US" sz="2000" dirty="0">
                <a:solidFill>
                  <a:srgbClr val="7575D1"/>
                </a:solidFill>
                <a:latin typeface="Arial"/>
                <a:cs typeface="Arial"/>
              </a:rPr>
              <a:t>f</a:t>
            </a:r>
            <a:r>
              <a:rPr lang="en-US" sz="2000" spc="60" dirty="0">
                <a:solidFill>
                  <a:srgbClr val="7575D1"/>
                </a:solidFill>
                <a:latin typeface="Times New Roman"/>
                <a:cs typeface="Times New Roman"/>
              </a:rPr>
              <a:t> </a:t>
            </a:r>
            <a:r>
              <a:rPr lang="en-US" sz="2000" spc="-5" dirty="0">
                <a:solidFill>
                  <a:srgbClr val="7575D1"/>
                </a:solidFill>
                <a:latin typeface="Arial"/>
                <a:cs typeface="Arial"/>
              </a:rPr>
              <a:t>de</a:t>
            </a:r>
            <a:r>
              <a:rPr lang="en-US" sz="2000" dirty="0">
                <a:solidFill>
                  <a:srgbClr val="7575D1"/>
                </a:solidFill>
                <a:latin typeface="Arial"/>
                <a:cs typeface="Arial"/>
              </a:rPr>
              <a:t>v</a:t>
            </a:r>
            <a:r>
              <a:rPr lang="en-US" sz="2000" spc="-20" dirty="0">
                <a:solidFill>
                  <a:srgbClr val="7575D1"/>
                </a:solidFill>
                <a:latin typeface="Arial"/>
                <a:cs typeface="Arial"/>
              </a:rPr>
              <a:t>e</a:t>
            </a:r>
            <a:r>
              <a:rPr lang="en-US" sz="2000" spc="-10" dirty="0">
                <a:solidFill>
                  <a:srgbClr val="7575D1"/>
                </a:solidFill>
                <a:latin typeface="Arial"/>
                <a:cs typeface="Arial"/>
              </a:rPr>
              <a:t>l</a:t>
            </a:r>
            <a:r>
              <a:rPr lang="en-US" sz="2000" spc="-20" dirty="0">
                <a:solidFill>
                  <a:srgbClr val="7575D1"/>
                </a:solidFill>
                <a:latin typeface="Arial"/>
                <a:cs typeface="Arial"/>
              </a:rPr>
              <a:t>o</a:t>
            </a:r>
            <a:r>
              <a:rPr lang="en-US" sz="2000" spc="-5" dirty="0">
                <a:solidFill>
                  <a:srgbClr val="7575D1"/>
                </a:solidFill>
                <a:latin typeface="Arial"/>
                <a:cs typeface="Arial"/>
              </a:rPr>
              <a:t>p</a:t>
            </a:r>
            <a:r>
              <a:rPr lang="en-US" sz="2000" spc="-10" dirty="0">
                <a:solidFill>
                  <a:srgbClr val="7575D1"/>
                </a:solidFill>
                <a:latin typeface="Arial"/>
                <a:cs typeface="Arial"/>
              </a:rPr>
              <a:t>i</a:t>
            </a:r>
            <a:r>
              <a:rPr lang="en-US" sz="2000" spc="-20" dirty="0">
                <a:solidFill>
                  <a:srgbClr val="7575D1"/>
                </a:solidFill>
                <a:latin typeface="Arial"/>
                <a:cs typeface="Arial"/>
              </a:rPr>
              <a:t>n</a:t>
            </a:r>
            <a:r>
              <a:rPr lang="en-US" sz="2000" dirty="0">
                <a:solidFill>
                  <a:srgbClr val="7575D1"/>
                </a:solidFill>
                <a:latin typeface="Arial"/>
                <a:cs typeface="Arial"/>
              </a:rPr>
              <a:t>g</a:t>
            </a:r>
            <a:r>
              <a:rPr lang="en-US" sz="2000" spc="140" dirty="0">
                <a:solidFill>
                  <a:srgbClr val="7575D1"/>
                </a:solidFill>
                <a:latin typeface="Times New Roman"/>
                <a:cs typeface="Times New Roman"/>
              </a:rPr>
              <a:t> </a:t>
            </a:r>
            <a:r>
              <a:rPr lang="en-US" sz="2000" dirty="0">
                <a:solidFill>
                  <a:srgbClr val="7575D1"/>
                </a:solidFill>
                <a:latin typeface="Arial"/>
                <a:cs typeface="Arial"/>
              </a:rPr>
              <a:t>software</a:t>
            </a:r>
            <a:r>
              <a:rPr lang="en-US" sz="2000" spc="55" dirty="0">
                <a:solidFill>
                  <a:srgbClr val="7575D1"/>
                </a:solidFill>
                <a:latin typeface="Times New Roman"/>
                <a:cs typeface="Times New Roman"/>
              </a:rPr>
              <a:t> </a:t>
            </a:r>
            <a:r>
              <a:rPr lang="en-US" sz="2000" spc="-5" dirty="0">
                <a:solidFill>
                  <a:srgbClr val="7575D1"/>
                </a:solidFill>
                <a:latin typeface="Arial"/>
                <a:cs typeface="Arial"/>
              </a:rPr>
              <a:t>b</a:t>
            </a:r>
            <a:r>
              <a:rPr lang="en-US" sz="2000" dirty="0">
                <a:solidFill>
                  <a:srgbClr val="7575D1"/>
                </a:solidFill>
                <a:latin typeface="Arial"/>
                <a:cs typeface="Arial"/>
              </a:rPr>
              <a:t>y</a:t>
            </a:r>
            <a:r>
              <a:rPr lang="en-US" sz="2000" spc="70" dirty="0">
                <a:solidFill>
                  <a:srgbClr val="7575D1"/>
                </a:solidFill>
                <a:latin typeface="Times New Roman"/>
                <a:cs typeface="Times New Roman"/>
              </a:rPr>
              <a:t> </a:t>
            </a:r>
            <a:r>
              <a:rPr lang="en-US" sz="2000" spc="-5" dirty="0">
                <a:solidFill>
                  <a:srgbClr val="7575D1"/>
                </a:solidFill>
                <a:latin typeface="Arial"/>
                <a:cs typeface="Arial"/>
              </a:rPr>
              <a:t>do</a:t>
            </a:r>
            <a:r>
              <a:rPr lang="en-US" sz="2000" spc="-20" dirty="0">
                <a:solidFill>
                  <a:srgbClr val="7575D1"/>
                </a:solidFill>
                <a:latin typeface="Arial"/>
                <a:cs typeface="Arial"/>
              </a:rPr>
              <a:t>i</a:t>
            </a:r>
            <a:r>
              <a:rPr lang="en-US" sz="2000" spc="-5" dirty="0">
                <a:solidFill>
                  <a:srgbClr val="7575D1"/>
                </a:solidFill>
                <a:latin typeface="Arial"/>
                <a:cs typeface="Arial"/>
              </a:rPr>
              <a:t>n</a:t>
            </a:r>
            <a:r>
              <a:rPr lang="en-US" sz="2000" dirty="0">
                <a:solidFill>
                  <a:srgbClr val="7575D1"/>
                </a:solidFill>
                <a:latin typeface="Arial"/>
                <a:cs typeface="Arial"/>
              </a:rPr>
              <a:t>g</a:t>
            </a:r>
            <a:r>
              <a:rPr lang="en-US" sz="2000" spc="90" dirty="0">
                <a:solidFill>
                  <a:srgbClr val="7575D1"/>
                </a:solidFill>
                <a:latin typeface="Times New Roman"/>
                <a:cs typeface="Times New Roman"/>
              </a:rPr>
              <a:t> </a:t>
            </a:r>
            <a:r>
              <a:rPr lang="en-US" sz="2000" spc="-10" dirty="0">
                <a:solidFill>
                  <a:srgbClr val="7575D1"/>
                </a:solidFill>
                <a:latin typeface="Arial"/>
                <a:cs typeface="Arial"/>
              </a:rPr>
              <a:t>i</a:t>
            </a:r>
            <a:r>
              <a:rPr lang="en-US" sz="2000" dirty="0">
                <a:solidFill>
                  <a:srgbClr val="7575D1"/>
                </a:solidFill>
                <a:latin typeface="Arial"/>
                <a:cs typeface="Arial"/>
              </a:rPr>
              <a:t>t</a:t>
            </a:r>
            <a:r>
              <a:rPr lang="en-US" sz="2000" spc="60" dirty="0">
                <a:solidFill>
                  <a:srgbClr val="7575D1"/>
                </a:solidFill>
                <a:latin typeface="Times New Roman"/>
                <a:cs typeface="Times New Roman"/>
              </a:rPr>
              <a:t> </a:t>
            </a:r>
            <a:r>
              <a:rPr lang="en-US" sz="2000" spc="-5" dirty="0">
                <a:solidFill>
                  <a:srgbClr val="7575D1"/>
                </a:solidFill>
                <a:latin typeface="Arial"/>
                <a:cs typeface="Arial"/>
              </a:rPr>
              <a:t>and</a:t>
            </a:r>
            <a:r>
              <a:rPr lang="en-US" dirty="0">
                <a:latin typeface="Arial"/>
                <a:cs typeface="Arial"/>
              </a:rPr>
              <a:t> </a:t>
            </a:r>
            <a:r>
              <a:rPr lang="en-US" sz="2000" spc="-5" dirty="0">
                <a:solidFill>
                  <a:srgbClr val="7575D1"/>
                </a:solidFill>
                <a:latin typeface="Arial"/>
                <a:cs typeface="Arial"/>
              </a:rPr>
              <a:t>he</a:t>
            </a:r>
            <a:r>
              <a:rPr lang="en-US" sz="2000" spc="-20" dirty="0">
                <a:solidFill>
                  <a:srgbClr val="7575D1"/>
                </a:solidFill>
                <a:latin typeface="Arial"/>
                <a:cs typeface="Arial"/>
              </a:rPr>
              <a:t>l</a:t>
            </a:r>
            <a:r>
              <a:rPr lang="en-US" sz="2000" spc="-5" dirty="0">
                <a:solidFill>
                  <a:srgbClr val="7575D1"/>
                </a:solidFill>
                <a:latin typeface="Arial"/>
                <a:cs typeface="Arial"/>
              </a:rPr>
              <a:t>p</a:t>
            </a:r>
            <a:r>
              <a:rPr lang="en-US" sz="2000" spc="-10" dirty="0">
                <a:solidFill>
                  <a:srgbClr val="7575D1"/>
                </a:solidFill>
                <a:latin typeface="Arial"/>
                <a:cs typeface="Arial"/>
              </a:rPr>
              <a:t>i</a:t>
            </a:r>
            <a:r>
              <a:rPr lang="en-US" sz="2000" spc="-15" dirty="0">
                <a:solidFill>
                  <a:srgbClr val="7575D1"/>
                </a:solidFill>
                <a:latin typeface="Arial"/>
                <a:cs typeface="Arial"/>
              </a:rPr>
              <a:t>n</a:t>
            </a:r>
            <a:r>
              <a:rPr lang="en-US" sz="2000" dirty="0">
                <a:solidFill>
                  <a:srgbClr val="7575D1"/>
                </a:solidFill>
                <a:latin typeface="Arial"/>
                <a:cs typeface="Arial"/>
              </a:rPr>
              <a:t>g</a:t>
            </a:r>
            <a:r>
              <a:rPr lang="en-US" sz="2000" spc="130" dirty="0">
                <a:solidFill>
                  <a:srgbClr val="7575D1"/>
                </a:solidFill>
                <a:latin typeface="Times New Roman"/>
                <a:cs typeface="Times New Roman"/>
              </a:rPr>
              <a:t> </a:t>
            </a:r>
            <a:r>
              <a:rPr lang="en-US" sz="2000" dirty="0">
                <a:solidFill>
                  <a:srgbClr val="7575D1"/>
                </a:solidFill>
                <a:latin typeface="Arial"/>
                <a:cs typeface="Arial"/>
              </a:rPr>
              <a:t>others do it”</a:t>
            </a:r>
            <a:endParaRPr lang="en-US" sz="2000" dirty="0">
              <a:latin typeface="Arial"/>
              <a:cs typeface="Arial"/>
            </a:endParaRPr>
          </a:p>
          <a:p>
            <a:pPr marL="457200" lvl="1" indent="0">
              <a:buNone/>
            </a:pPr>
            <a:r>
              <a:rPr lang="en-US" b="1" i="1" dirty="0"/>
              <a:t>Through this work, </a:t>
            </a:r>
            <a:r>
              <a:rPr lang="en-US" b="1" i="1" dirty="0">
                <a:solidFill>
                  <a:srgbClr val="0070C0"/>
                </a:solidFill>
              </a:rPr>
              <a:t>we have come to value</a:t>
            </a:r>
            <a:r>
              <a:rPr lang="en-US" b="1" i="1" dirty="0"/>
              <a:t>:</a:t>
            </a:r>
          </a:p>
          <a:p>
            <a:pPr marL="457200" lvl="1" indent="0">
              <a:buNone/>
            </a:pPr>
            <a:r>
              <a:rPr lang="en-US" b="1" i="1" dirty="0"/>
              <a:t>	</a:t>
            </a:r>
            <a:r>
              <a:rPr lang="en-US" b="1" i="1" dirty="0">
                <a:solidFill>
                  <a:srgbClr val="0070C0"/>
                </a:solidFill>
              </a:rPr>
              <a:t>Individuals and interactions </a:t>
            </a:r>
            <a:r>
              <a:rPr lang="en-US" b="1" i="1" dirty="0"/>
              <a:t>over processes and tools</a:t>
            </a:r>
          </a:p>
          <a:p>
            <a:pPr marL="457200" lvl="1" indent="0">
              <a:buNone/>
            </a:pPr>
            <a:r>
              <a:rPr lang="en-US" b="1" i="1" dirty="0"/>
              <a:t>	</a:t>
            </a:r>
            <a:r>
              <a:rPr lang="en-US" b="1" i="1" dirty="0">
                <a:solidFill>
                  <a:srgbClr val="0070C0"/>
                </a:solidFill>
              </a:rPr>
              <a:t>Working software </a:t>
            </a:r>
            <a:r>
              <a:rPr lang="en-US" b="1" i="1" dirty="0"/>
              <a:t>over comprehensive documentation</a:t>
            </a:r>
          </a:p>
          <a:p>
            <a:pPr marL="457200" lvl="1" indent="0">
              <a:buNone/>
            </a:pPr>
            <a:r>
              <a:rPr lang="en-US" b="1" i="1" dirty="0"/>
              <a:t>	</a:t>
            </a:r>
            <a:r>
              <a:rPr lang="en-US" b="1" i="1" dirty="0">
                <a:solidFill>
                  <a:srgbClr val="0070C0"/>
                </a:solidFill>
              </a:rPr>
              <a:t>Customer collaboration </a:t>
            </a:r>
            <a:r>
              <a:rPr lang="en-US" b="1" i="1" dirty="0"/>
              <a:t>over contract negotiation</a:t>
            </a:r>
          </a:p>
          <a:p>
            <a:pPr marL="457200" lvl="1" indent="0">
              <a:buNone/>
            </a:pPr>
            <a:r>
              <a:rPr lang="en-US" b="1" i="1" dirty="0"/>
              <a:t>	</a:t>
            </a:r>
            <a:r>
              <a:rPr lang="en-US" b="1" i="1" dirty="0">
                <a:solidFill>
                  <a:srgbClr val="0070C0"/>
                </a:solidFill>
              </a:rPr>
              <a:t>Responding to change </a:t>
            </a:r>
            <a:r>
              <a:rPr lang="en-US" b="1" i="1" dirty="0"/>
              <a:t>over following a plan</a:t>
            </a:r>
          </a:p>
          <a:p>
            <a:pPr marL="457200" lvl="1" indent="0">
              <a:buNone/>
            </a:pPr>
            <a:r>
              <a:rPr lang="en-US" b="1" i="1" dirty="0"/>
              <a:t>That is, while there is value in the items on the right, </a:t>
            </a:r>
            <a:r>
              <a:rPr lang="en-US" b="1" i="1" dirty="0">
                <a:solidFill>
                  <a:srgbClr val="0070C0"/>
                </a:solidFill>
              </a:rPr>
              <a:t>we value the items on the left more</a:t>
            </a:r>
          </a:p>
        </p:txBody>
      </p:sp>
    </p:spTree>
    <p:extLst>
      <p:ext uri="{BB962C8B-B14F-4D97-AF65-F5344CB8AC3E}">
        <p14:creationId xmlns:p14="http://schemas.microsoft.com/office/powerpoint/2010/main" val="2122987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rtlCol="0">
            <a:normAutofit/>
          </a:bodyPr>
          <a:lstStyle/>
          <a:p>
            <a:pPr>
              <a:spcBef>
                <a:spcPts val="0"/>
              </a:spcBef>
              <a:defRPr/>
            </a:pPr>
            <a:r>
              <a:rPr sz="3200" spc="-5" dirty="0">
                <a:latin typeface="Arial"/>
                <a:cs typeface="Arial"/>
              </a:rPr>
              <a:t>I</a:t>
            </a:r>
            <a:r>
              <a:rPr sz="3200" spc="-20" dirty="0">
                <a:latin typeface="Arial"/>
                <a:cs typeface="Arial"/>
              </a:rPr>
              <a:t>n</a:t>
            </a:r>
            <a:r>
              <a:rPr sz="3200" spc="-10" dirty="0">
                <a:latin typeface="Arial"/>
                <a:cs typeface="Arial"/>
              </a:rPr>
              <a:t>d</a:t>
            </a:r>
            <a:r>
              <a:rPr sz="3200" spc="-20" dirty="0">
                <a:latin typeface="Arial"/>
                <a:cs typeface="Arial"/>
              </a:rPr>
              <a:t>i</a:t>
            </a:r>
            <a:r>
              <a:rPr sz="3200" dirty="0">
                <a:latin typeface="Arial"/>
                <a:cs typeface="Arial"/>
              </a:rPr>
              <a:t>vi</a:t>
            </a:r>
            <a:r>
              <a:rPr sz="3200" spc="-5" dirty="0">
                <a:latin typeface="Arial"/>
                <a:cs typeface="Arial"/>
              </a:rPr>
              <a:t>d</a:t>
            </a:r>
            <a:r>
              <a:rPr sz="3200" spc="-20" dirty="0">
                <a:latin typeface="Arial"/>
                <a:cs typeface="Arial"/>
              </a:rPr>
              <a:t>u</a:t>
            </a:r>
            <a:r>
              <a:rPr sz="3200" spc="-10" dirty="0">
                <a:latin typeface="Arial"/>
                <a:cs typeface="Arial"/>
              </a:rPr>
              <a:t>a</a:t>
            </a:r>
            <a:r>
              <a:rPr sz="3200" spc="-20" dirty="0">
                <a:latin typeface="Arial"/>
                <a:cs typeface="Arial"/>
              </a:rPr>
              <a:t>l</a:t>
            </a:r>
            <a:r>
              <a:rPr sz="3200" dirty="0">
                <a:latin typeface="Arial"/>
                <a:cs typeface="Arial"/>
              </a:rPr>
              <a:t>s</a:t>
            </a:r>
            <a:r>
              <a:rPr sz="3200" spc="45" dirty="0">
                <a:latin typeface="Times New Roman"/>
                <a:cs typeface="Times New Roman"/>
              </a:rPr>
              <a:t> </a:t>
            </a:r>
            <a:r>
              <a:rPr sz="3200" spc="-10" dirty="0">
                <a:latin typeface="Arial"/>
                <a:cs typeface="Arial"/>
              </a:rPr>
              <a:t>a</a:t>
            </a:r>
            <a:r>
              <a:rPr sz="3200" spc="-20" dirty="0">
                <a:latin typeface="Arial"/>
                <a:cs typeface="Arial"/>
              </a:rPr>
              <a:t>n</a:t>
            </a:r>
            <a:r>
              <a:rPr sz="3200" dirty="0">
                <a:latin typeface="Arial"/>
                <a:cs typeface="Arial"/>
              </a:rPr>
              <a:t>d</a:t>
            </a:r>
            <a:r>
              <a:rPr sz="3200" spc="70" dirty="0">
                <a:latin typeface="Times New Roman"/>
                <a:cs typeface="Times New Roman"/>
              </a:rPr>
              <a:t> </a:t>
            </a:r>
            <a:r>
              <a:rPr sz="3200" spc="-5" dirty="0">
                <a:latin typeface="Arial"/>
                <a:cs typeface="Arial"/>
              </a:rPr>
              <a:t>I</a:t>
            </a:r>
            <a:r>
              <a:rPr sz="3200" spc="-20" dirty="0">
                <a:latin typeface="Arial"/>
                <a:cs typeface="Arial"/>
              </a:rPr>
              <a:t>n</a:t>
            </a:r>
            <a:r>
              <a:rPr sz="3200" dirty="0">
                <a:latin typeface="Arial"/>
                <a:cs typeface="Arial"/>
              </a:rPr>
              <a:t>t</a:t>
            </a:r>
            <a:r>
              <a:rPr sz="3200" spc="-20" dirty="0">
                <a:latin typeface="Arial"/>
                <a:cs typeface="Arial"/>
              </a:rPr>
              <a:t>e</a:t>
            </a:r>
            <a:r>
              <a:rPr sz="3200" dirty="0">
                <a:latin typeface="Arial"/>
                <a:cs typeface="Arial"/>
              </a:rPr>
              <a:t>ract</a:t>
            </a:r>
            <a:r>
              <a:rPr sz="3200" spc="-5" dirty="0">
                <a:latin typeface="Arial"/>
                <a:cs typeface="Arial"/>
              </a:rPr>
              <a:t>i</a:t>
            </a:r>
            <a:r>
              <a:rPr sz="3200" spc="-30" dirty="0">
                <a:latin typeface="Arial"/>
                <a:cs typeface="Arial"/>
              </a:rPr>
              <a:t>o</a:t>
            </a:r>
            <a:r>
              <a:rPr sz="3200" spc="-10" dirty="0">
                <a:latin typeface="Arial"/>
                <a:cs typeface="Arial"/>
              </a:rPr>
              <a:t>n</a:t>
            </a:r>
            <a:r>
              <a:rPr sz="3200" dirty="0">
                <a:latin typeface="Arial"/>
                <a:cs typeface="Arial"/>
              </a:rPr>
              <a:t>s</a:t>
            </a:r>
            <a:r>
              <a:rPr sz="3200" spc="45" dirty="0">
                <a:latin typeface="Times New Roman"/>
                <a:cs typeface="Times New Roman"/>
              </a:rPr>
              <a:t> </a:t>
            </a:r>
            <a:r>
              <a:rPr sz="3200" spc="-5" dirty="0">
                <a:latin typeface="Arial"/>
                <a:cs typeface="Arial"/>
              </a:rPr>
              <a:t>ove</a:t>
            </a:r>
            <a:r>
              <a:rPr sz="3200" dirty="0">
                <a:latin typeface="Arial"/>
                <a:cs typeface="Arial"/>
              </a:rPr>
              <a:t>r</a:t>
            </a:r>
            <a:r>
              <a:rPr sz="3200" spc="40" dirty="0">
                <a:latin typeface="Times New Roman"/>
                <a:cs typeface="Times New Roman"/>
              </a:rPr>
              <a:t> </a:t>
            </a:r>
            <a:r>
              <a:rPr sz="3200" dirty="0">
                <a:latin typeface="Arial"/>
                <a:cs typeface="Arial"/>
              </a:rPr>
              <a:t>Proc</a:t>
            </a:r>
            <a:r>
              <a:rPr sz="3200" spc="-20" dirty="0">
                <a:latin typeface="Arial"/>
                <a:cs typeface="Arial"/>
              </a:rPr>
              <a:t>e</a:t>
            </a:r>
            <a:r>
              <a:rPr sz="3200" dirty="0">
                <a:latin typeface="Arial"/>
                <a:cs typeface="Arial"/>
              </a:rPr>
              <a:t>s</a:t>
            </a:r>
            <a:r>
              <a:rPr sz="3200" spc="5" dirty="0">
                <a:latin typeface="Arial"/>
                <a:cs typeface="Arial"/>
              </a:rPr>
              <a:t>s</a:t>
            </a:r>
            <a:r>
              <a:rPr sz="3200" spc="-5" dirty="0">
                <a:latin typeface="Arial"/>
                <a:cs typeface="Arial"/>
              </a:rPr>
              <a:t>e</a:t>
            </a:r>
            <a:r>
              <a:rPr sz="3200" dirty="0">
                <a:latin typeface="Arial"/>
                <a:cs typeface="Arial"/>
              </a:rPr>
              <a:t>s</a:t>
            </a:r>
            <a:r>
              <a:rPr sz="3200" spc="10" dirty="0">
                <a:latin typeface="Times New Roman"/>
                <a:cs typeface="Times New Roman"/>
              </a:rPr>
              <a:t> </a:t>
            </a:r>
            <a:r>
              <a:rPr sz="3200" spc="-10" dirty="0">
                <a:latin typeface="Arial"/>
                <a:cs typeface="Arial"/>
              </a:rPr>
              <a:t>a</a:t>
            </a:r>
            <a:r>
              <a:rPr sz="3200" spc="-20" dirty="0">
                <a:latin typeface="Arial"/>
                <a:cs typeface="Arial"/>
              </a:rPr>
              <a:t>n</a:t>
            </a:r>
            <a:r>
              <a:rPr sz="3200" dirty="0">
                <a:latin typeface="Arial"/>
                <a:cs typeface="Arial"/>
              </a:rPr>
              <a:t>d</a:t>
            </a:r>
            <a:br>
              <a:rPr sz="3200" dirty="0">
                <a:latin typeface="Arial"/>
                <a:cs typeface="Arial"/>
              </a:rPr>
            </a:br>
            <a:r>
              <a:rPr sz="3200" spc="-5" dirty="0">
                <a:latin typeface="Arial"/>
                <a:cs typeface="Arial"/>
              </a:rPr>
              <a:t>T</a:t>
            </a:r>
            <a:r>
              <a:rPr sz="3200" spc="-10" dirty="0">
                <a:latin typeface="Arial"/>
                <a:cs typeface="Arial"/>
              </a:rPr>
              <a:t>o</a:t>
            </a:r>
            <a:r>
              <a:rPr sz="3200" spc="-20" dirty="0">
                <a:latin typeface="Arial"/>
                <a:cs typeface="Arial"/>
              </a:rPr>
              <a:t>o</a:t>
            </a:r>
            <a:r>
              <a:rPr sz="3200" spc="-5" dirty="0">
                <a:latin typeface="Arial"/>
                <a:cs typeface="Arial"/>
              </a:rPr>
              <a:t>ls</a:t>
            </a:r>
            <a:endParaRPr sz="3200" dirty="0">
              <a:latin typeface="Arial"/>
              <a:cs typeface="Arial"/>
            </a:endParaRPr>
          </a:p>
        </p:txBody>
      </p:sp>
      <p:sp>
        <p:nvSpPr>
          <p:cNvPr id="3" name="object 3"/>
          <p:cNvSpPr txBox="1">
            <a:spLocks noGrp="1"/>
          </p:cNvSpPr>
          <p:nvPr>
            <p:ph type="body" idx="1"/>
          </p:nvPr>
        </p:nvSpPr>
        <p:spPr/>
        <p:txBody>
          <a:bodyPr/>
          <a:lstStyle/>
          <a:p>
            <a:pPr marL="355600" indent="-342900">
              <a:spcBef>
                <a:spcPct val="0"/>
              </a:spcBef>
              <a:buClr>
                <a:srgbClr val="F2F2F2"/>
              </a:buClr>
              <a:buFontTx/>
              <a:buChar char="•"/>
              <a:tabLst>
                <a:tab pos="355600" algn="l"/>
              </a:tabLst>
            </a:pPr>
            <a:r>
              <a:rPr lang="en-US" dirty="0">
                <a:latin typeface="Arial" charset="0"/>
                <a:cs typeface="Arial" charset="0"/>
              </a:rPr>
              <a:t>Focus</a:t>
            </a:r>
            <a:r>
              <a:rPr lang="en-US" dirty="0">
                <a:latin typeface="Times New Roman" pitchFamily="18" charset="0"/>
                <a:cs typeface="Times New Roman" pitchFamily="18" charset="0"/>
              </a:rPr>
              <a:t> </a:t>
            </a:r>
            <a:r>
              <a:rPr lang="en-US" dirty="0">
                <a:latin typeface="Arial" charset="0"/>
                <a:cs typeface="Arial" charset="0"/>
              </a:rPr>
              <a:t>on</a:t>
            </a:r>
            <a:r>
              <a:rPr lang="en-US" dirty="0">
                <a:latin typeface="Times New Roman" pitchFamily="18" charset="0"/>
                <a:cs typeface="Times New Roman" pitchFamily="18" charset="0"/>
              </a:rPr>
              <a:t> </a:t>
            </a:r>
            <a:r>
              <a:rPr lang="en-US" dirty="0">
                <a:latin typeface="Arial" charset="0"/>
                <a:cs typeface="Arial" charset="0"/>
              </a:rPr>
              <a:t>good</a:t>
            </a:r>
            <a:r>
              <a:rPr lang="en-US" dirty="0">
                <a:latin typeface="Times New Roman" pitchFamily="18" charset="0"/>
                <a:cs typeface="Times New Roman" pitchFamily="18" charset="0"/>
              </a:rPr>
              <a:t> </a:t>
            </a:r>
            <a:r>
              <a:rPr lang="en-US" dirty="0">
                <a:latin typeface="Arial" charset="0"/>
                <a:cs typeface="Arial" charset="0"/>
              </a:rPr>
              <a:t>people</a:t>
            </a:r>
            <a:r>
              <a:rPr lang="en-US" dirty="0">
                <a:latin typeface="Times New Roman" pitchFamily="18" charset="0"/>
                <a:cs typeface="Times New Roman" pitchFamily="18" charset="0"/>
              </a:rPr>
              <a:t> </a:t>
            </a:r>
            <a:r>
              <a:rPr lang="en-US" dirty="0">
                <a:latin typeface="Arial" charset="0"/>
                <a:cs typeface="Arial" charset="0"/>
              </a:rPr>
              <a:t>who</a:t>
            </a:r>
            <a:r>
              <a:rPr lang="en-US" dirty="0">
                <a:latin typeface="Times New Roman" pitchFamily="18" charset="0"/>
                <a:cs typeface="Times New Roman" pitchFamily="18" charset="0"/>
              </a:rPr>
              <a:t> </a:t>
            </a:r>
            <a:r>
              <a:rPr lang="en-US" dirty="0">
                <a:latin typeface="Arial" charset="0"/>
                <a:cs typeface="Arial" charset="0"/>
              </a:rPr>
              <a:t>work</a:t>
            </a:r>
            <a:r>
              <a:rPr lang="en-US" dirty="0">
                <a:latin typeface="Times New Roman" pitchFamily="18" charset="0"/>
                <a:cs typeface="Times New Roman" pitchFamily="18" charset="0"/>
              </a:rPr>
              <a:t> </a:t>
            </a:r>
            <a:r>
              <a:rPr lang="en-US" dirty="0">
                <a:latin typeface="Arial" charset="0"/>
                <a:cs typeface="Arial" charset="0"/>
              </a:rPr>
              <a:t>well</a:t>
            </a:r>
            <a:r>
              <a:rPr lang="en-US" dirty="0">
                <a:latin typeface="Times New Roman" pitchFamily="18" charset="0"/>
                <a:cs typeface="Times New Roman" pitchFamily="18" charset="0"/>
              </a:rPr>
              <a:t> </a:t>
            </a:r>
            <a:r>
              <a:rPr lang="en-US" dirty="0">
                <a:latin typeface="Arial" charset="0"/>
                <a:cs typeface="Arial" charset="0"/>
              </a:rPr>
              <a:t>together.</a:t>
            </a:r>
          </a:p>
          <a:p>
            <a:pPr marL="755650" lvl="1" indent="-285750">
              <a:buClr>
                <a:srgbClr val="F2F2F2"/>
              </a:buClr>
              <a:buFontTx/>
              <a:buChar char="–"/>
              <a:tabLst>
                <a:tab pos="355600" algn="l"/>
              </a:tabLst>
            </a:pPr>
            <a:r>
              <a:rPr lang="en-US" dirty="0">
                <a:latin typeface="Arial" charset="0"/>
                <a:cs typeface="Arial" charset="0"/>
              </a:rPr>
              <a:t>A</a:t>
            </a:r>
            <a:r>
              <a:rPr lang="en-US" dirty="0">
                <a:latin typeface="Times New Roman" pitchFamily="18" charset="0"/>
                <a:cs typeface="Times New Roman" pitchFamily="18" charset="0"/>
              </a:rPr>
              <a:t> </a:t>
            </a:r>
            <a:r>
              <a:rPr lang="en-US" dirty="0">
                <a:latin typeface="Arial" charset="0"/>
                <a:cs typeface="Arial" charset="0"/>
              </a:rPr>
              <a:t>good</a:t>
            </a:r>
            <a:r>
              <a:rPr lang="en-US" dirty="0">
                <a:latin typeface="Times New Roman" pitchFamily="18" charset="0"/>
                <a:cs typeface="Times New Roman" pitchFamily="18" charset="0"/>
              </a:rPr>
              <a:t> </a:t>
            </a:r>
            <a:r>
              <a:rPr lang="en-US" dirty="0">
                <a:latin typeface="Arial" charset="0"/>
                <a:cs typeface="Arial" charset="0"/>
              </a:rPr>
              <a:t>team</a:t>
            </a:r>
            <a:r>
              <a:rPr lang="en-US" dirty="0">
                <a:latin typeface="Times New Roman" pitchFamily="18" charset="0"/>
                <a:cs typeface="Times New Roman" pitchFamily="18" charset="0"/>
              </a:rPr>
              <a:t> </a:t>
            </a:r>
            <a:r>
              <a:rPr lang="en-US" dirty="0">
                <a:latin typeface="Arial" charset="0"/>
                <a:cs typeface="Arial" charset="0"/>
              </a:rPr>
              <a:t>with</a:t>
            </a:r>
            <a:r>
              <a:rPr lang="en-US" dirty="0">
                <a:latin typeface="Times New Roman" pitchFamily="18" charset="0"/>
                <a:cs typeface="Times New Roman" pitchFamily="18" charset="0"/>
              </a:rPr>
              <a:t> </a:t>
            </a:r>
            <a:r>
              <a:rPr lang="en-US" dirty="0">
                <a:latin typeface="Arial" charset="0"/>
                <a:cs typeface="Arial" charset="0"/>
              </a:rPr>
              <a:t>no</a:t>
            </a:r>
            <a:r>
              <a:rPr lang="en-US" dirty="0">
                <a:latin typeface="Times New Roman" pitchFamily="18" charset="0"/>
                <a:cs typeface="Times New Roman" pitchFamily="18" charset="0"/>
              </a:rPr>
              <a:t> </a:t>
            </a:r>
            <a:r>
              <a:rPr lang="en-US" dirty="0">
                <a:latin typeface="Arial" charset="0"/>
                <a:cs typeface="Arial" charset="0"/>
              </a:rPr>
              <a:t>process</a:t>
            </a:r>
            <a:r>
              <a:rPr lang="en-US" dirty="0">
                <a:latin typeface="Times New Roman" pitchFamily="18" charset="0"/>
                <a:cs typeface="Times New Roman" pitchFamily="18" charset="0"/>
              </a:rPr>
              <a:t> </a:t>
            </a:r>
            <a:r>
              <a:rPr lang="en-US" dirty="0">
                <a:latin typeface="Arial" charset="0"/>
                <a:cs typeface="Arial" charset="0"/>
              </a:rPr>
              <a:t>(or,</a:t>
            </a:r>
            <a:r>
              <a:rPr lang="en-US" dirty="0">
                <a:latin typeface="Times New Roman" pitchFamily="18" charset="0"/>
                <a:cs typeface="Times New Roman" pitchFamily="18" charset="0"/>
              </a:rPr>
              <a:t> </a:t>
            </a:r>
            <a:r>
              <a:rPr lang="en-US" dirty="0">
                <a:latin typeface="Arial" charset="0"/>
                <a:cs typeface="Arial" charset="0"/>
              </a:rPr>
              <a:t>worse,</a:t>
            </a:r>
            <a:r>
              <a:rPr lang="en-US" dirty="0">
                <a:latin typeface="Times New Roman" pitchFamily="18" charset="0"/>
                <a:cs typeface="Times New Roman" pitchFamily="18" charset="0"/>
              </a:rPr>
              <a:t> </a:t>
            </a:r>
            <a:r>
              <a:rPr lang="en-US" dirty="0">
                <a:latin typeface="Arial" charset="0"/>
                <a:cs typeface="Arial" charset="0"/>
              </a:rPr>
              <a:t>a</a:t>
            </a:r>
            <a:r>
              <a:rPr lang="en-US" dirty="0">
                <a:latin typeface="Times New Roman" pitchFamily="18" charset="0"/>
                <a:cs typeface="Times New Roman" pitchFamily="18" charset="0"/>
              </a:rPr>
              <a:t> </a:t>
            </a:r>
            <a:r>
              <a:rPr lang="en-US" dirty="0">
                <a:latin typeface="Arial" charset="0"/>
                <a:cs typeface="Arial" charset="0"/>
              </a:rPr>
              <a:t>bad</a:t>
            </a:r>
            <a:r>
              <a:rPr lang="en-US" dirty="0">
                <a:latin typeface="Times New Roman" pitchFamily="18" charset="0"/>
                <a:cs typeface="Times New Roman" pitchFamily="18" charset="0"/>
              </a:rPr>
              <a:t> </a:t>
            </a:r>
            <a:r>
              <a:rPr lang="en-US" dirty="0">
                <a:latin typeface="Arial" charset="0"/>
                <a:cs typeface="Arial" charset="0"/>
              </a:rPr>
              <a:t>one)</a:t>
            </a:r>
            <a:r>
              <a:rPr lang="en-US" dirty="0">
                <a:latin typeface="Times New Roman" pitchFamily="18" charset="0"/>
                <a:cs typeface="Times New Roman" pitchFamily="18" charset="0"/>
              </a:rPr>
              <a:t> </a:t>
            </a:r>
            <a:r>
              <a:rPr lang="en-US" dirty="0">
                <a:latin typeface="Arial" charset="0"/>
                <a:cs typeface="Arial" charset="0"/>
              </a:rPr>
              <a:t>is</a:t>
            </a:r>
            <a:r>
              <a:rPr lang="en-US" dirty="0">
                <a:latin typeface="Times New Roman" pitchFamily="18" charset="0"/>
                <a:cs typeface="Times New Roman" pitchFamily="18" charset="0"/>
              </a:rPr>
              <a:t> </a:t>
            </a:r>
            <a:r>
              <a:rPr lang="en-US" dirty="0">
                <a:latin typeface="Arial" charset="0"/>
                <a:cs typeface="Arial" charset="0"/>
              </a:rPr>
              <a:t>better</a:t>
            </a:r>
            <a:r>
              <a:rPr lang="en-US" dirty="0">
                <a:latin typeface="Times New Roman" pitchFamily="18" charset="0"/>
                <a:cs typeface="Times New Roman" pitchFamily="18" charset="0"/>
              </a:rPr>
              <a:t> </a:t>
            </a:r>
            <a:r>
              <a:rPr lang="en-US" dirty="0">
                <a:latin typeface="Arial" charset="0"/>
                <a:cs typeface="Arial" charset="0"/>
              </a:rPr>
              <a:t>than</a:t>
            </a:r>
            <a:r>
              <a:rPr lang="en-US" dirty="0">
                <a:latin typeface="Times New Roman" pitchFamily="18" charset="0"/>
                <a:cs typeface="Times New Roman" pitchFamily="18" charset="0"/>
              </a:rPr>
              <a:t> </a:t>
            </a:r>
            <a:r>
              <a:rPr lang="en-US" dirty="0">
                <a:latin typeface="Arial" charset="0"/>
                <a:cs typeface="Arial" charset="0"/>
              </a:rPr>
              <a:t>a</a:t>
            </a:r>
            <a:r>
              <a:rPr lang="en-US" dirty="0">
                <a:latin typeface="Times New Roman" pitchFamily="18" charset="0"/>
                <a:cs typeface="Times New Roman" pitchFamily="18" charset="0"/>
              </a:rPr>
              <a:t> </a:t>
            </a:r>
            <a:r>
              <a:rPr lang="en-US" dirty="0">
                <a:latin typeface="Arial" charset="0"/>
                <a:cs typeface="Arial" charset="0"/>
              </a:rPr>
              <a:t>bad</a:t>
            </a:r>
            <a:r>
              <a:rPr lang="en-US" dirty="0">
                <a:latin typeface="Times New Roman" pitchFamily="18" charset="0"/>
                <a:cs typeface="Times New Roman" pitchFamily="18" charset="0"/>
              </a:rPr>
              <a:t> </a:t>
            </a:r>
            <a:r>
              <a:rPr lang="en-US" dirty="0">
                <a:latin typeface="Arial" charset="0"/>
                <a:cs typeface="Arial" charset="0"/>
              </a:rPr>
              <a:t>team</a:t>
            </a:r>
            <a:r>
              <a:rPr lang="en-US" dirty="0">
                <a:latin typeface="Times New Roman" pitchFamily="18" charset="0"/>
                <a:cs typeface="Times New Roman" pitchFamily="18" charset="0"/>
              </a:rPr>
              <a:t> </a:t>
            </a:r>
            <a:r>
              <a:rPr lang="en-US" dirty="0">
                <a:latin typeface="Arial" charset="0"/>
                <a:cs typeface="Arial" charset="0"/>
              </a:rPr>
              <a:t>with</a:t>
            </a:r>
            <a:r>
              <a:rPr lang="en-US" dirty="0">
                <a:latin typeface="Times New Roman" pitchFamily="18" charset="0"/>
                <a:cs typeface="Times New Roman" pitchFamily="18" charset="0"/>
              </a:rPr>
              <a:t> </a:t>
            </a:r>
            <a:r>
              <a:rPr lang="en-US" dirty="0">
                <a:latin typeface="Arial" charset="0"/>
                <a:cs typeface="Arial" charset="0"/>
              </a:rPr>
              <a:t>a</a:t>
            </a:r>
            <a:r>
              <a:rPr lang="en-US" dirty="0">
                <a:latin typeface="Times New Roman" pitchFamily="18" charset="0"/>
                <a:cs typeface="Times New Roman" pitchFamily="18" charset="0"/>
              </a:rPr>
              <a:t> </a:t>
            </a:r>
            <a:r>
              <a:rPr lang="en-US" dirty="0">
                <a:latin typeface="Arial" charset="0"/>
                <a:cs typeface="Arial" charset="0"/>
              </a:rPr>
              <a:t>good</a:t>
            </a:r>
            <a:r>
              <a:rPr lang="en-US" dirty="0">
                <a:latin typeface="Times New Roman" pitchFamily="18" charset="0"/>
                <a:cs typeface="Times New Roman" pitchFamily="18" charset="0"/>
              </a:rPr>
              <a:t> </a:t>
            </a:r>
            <a:r>
              <a:rPr lang="en-US" dirty="0">
                <a:latin typeface="Arial" charset="0"/>
                <a:cs typeface="Arial" charset="0"/>
              </a:rPr>
              <a:t>process…</a:t>
            </a:r>
          </a:p>
          <a:p>
            <a:pPr marL="355600" indent="-342900">
              <a:spcBef>
                <a:spcPts val="500"/>
              </a:spcBef>
              <a:buClr>
                <a:srgbClr val="F2F2F2"/>
              </a:buClr>
              <a:buFontTx/>
              <a:buChar char="•"/>
              <a:tabLst>
                <a:tab pos="355600" algn="l"/>
              </a:tabLst>
            </a:pPr>
            <a:r>
              <a:rPr lang="en-US" dirty="0">
                <a:latin typeface="Arial" charset="0"/>
                <a:cs typeface="Arial" charset="0"/>
              </a:rPr>
              <a:t>Ideally</a:t>
            </a:r>
            <a:r>
              <a:rPr lang="en-US" dirty="0">
                <a:latin typeface="Times New Roman" pitchFamily="18" charset="0"/>
                <a:cs typeface="Times New Roman" pitchFamily="18" charset="0"/>
              </a:rPr>
              <a:t> </a:t>
            </a:r>
            <a:r>
              <a:rPr lang="en-US" dirty="0">
                <a:latin typeface="Arial" charset="0"/>
                <a:cs typeface="Arial" charset="0"/>
              </a:rPr>
              <a:t>the</a:t>
            </a:r>
            <a:r>
              <a:rPr lang="en-US" dirty="0">
                <a:latin typeface="Times New Roman" pitchFamily="18" charset="0"/>
                <a:cs typeface="Times New Roman" pitchFamily="18" charset="0"/>
              </a:rPr>
              <a:t> </a:t>
            </a:r>
            <a:r>
              <a:rPr lang="en-US" dirty="0">
                <a:latin typeface="Arial" charset="0"/>
                <a:cs typeface="Arial" charset="0"/>
              </a:rPr>
              <a:t>team</a:t>
            </a:r>
            <a:r>
              <a:rPr lang="en-US" dirty="0">
                <a:latin typeface="Times New Roman" pitchFamily="18" charset="0"/>
                <a:cs typeface="Times New Roman" pitchFamily="18" charset="0"/>
              </a:rPr>
              <a:t> </a:t>
            </a:r>
            <a:r>
              <a:rPr lang="en-US" dirty="0">
                <a:latin typeface="Arial" charset="0"/>
                <a:cs typeface="Arial" charset="0"/>
              </a:rPr>
              <a:t>should</a:t>
            </a:r>
            <a:r>
              <a:rPr lang="en-US" dirty="0">
                <a:latin typeface="Times New Roman" pitchFamily="18" charset="0"/>
                <a:cs typeface="Times New Roman" pitchFamily="18" charset="0"/>
              </a:rPr>
              <a:t> </a:t>
            </a:r>
            <a:r>
              <a:rPr lang="en-US" dirty="0">
                <a:latin typeface="Arial" charset="0"/>
                <a:cs typeface="Arial" charset="0"/>
              </a:rPr>
              <a:t>be</a:t>
            </a:r>
            <a:r>
              <a:rPr lang="en-US" dirty="0">
                <a:latin typeface="Times New Roman" pitchFamily="18" charset="0"/>
                <a:cs typeface="Times New Roman" pitchFamily="18" charset="0"/>
              </a:rPr>
              <a:t> </a:t>
            </a:r>
            <a:r>
              <a:rPr lang="en-US" dirty="0">
                <a:latin typeface="Arial" charset="0"/>
                <a:cs typeface="Arial" charset="0"/>
              </a:rPr>
              <a:t>made</a:t>
            </a:r>
            <a:r>
              <a:rPr lang="en-US" dirty="0">
                <a:latin typeface="Times New Roman" pitchFamily="18" charset="0"/>
                <a:cs typeface="Times New Roman" pitchFamily="18" charset="0"/>
              </a:rPr>
              <a:t> </a:t>
            </a:r>
            <a:r>
              <a:rPr lang="en-US" dirty="0">
                <a:latin typeface="Arial" charset="0"/>
                <a:cs typeface="Arial" charset="0"/>
              </a:rPr>
              <a:t>up</a:t>
            </a:r>
            <a:r>
              <a:rPr lang="en-US" dirty="0">
                <a:latin typeface="Times New Roman" pitchFamily="18" charset="0"/>
                <a:cs typeface="Times New Roman" pitchFamily="18" charset="0"/>
              </a:rPr>
              <a:t> </a:t>
            </a:r>
            <a:r>
              <a:rPr lang="en-US" dirty="0">
                <a:latin typeface="Arial" charset="0"/>
                <a:cs typeface="Arial" charset="0"/>
              </a:rPr>
              <a:t>of</a:t>
            </a:r>
            <a:r>
              <a:rPr lang="en-US" dirty="0">
                <a:latin typeface="Times New Roman" pitchFamily="18" charset="0"/>
                <a:cs typeface="Times New Roman" pitchFamily="18" charset="0"/>
              </a:rPr>
              <a:t> </a:t>
            </a:r>
            <a:r>
              <a:rPr lang="en-US" dirty="0">
                <a:latin typeface="Arial" charset="0"/>
                <a:cs typeface="Arial" charset="0"/>
              </a:rPr>
              <a:t>“generalizing</a:t>
            </a:r>
            <a:r>
              <a:rPr lang="en-US" dirty="0">
                <a:latin typeface="Times New Roman" pitchFamily="18" charset="0"/>
                <a:cs typeface="Times New Roman" pitchFamily="18" charset="0"/>
              </a:rPr>
              <a:t> </a:t>
            </a:r>
            <a:r>
              <a:rPr lang="en-US" dirty="0">
                <a:latin typeface="Arial" charset="0"/>
                <a:cs typeface="Arial" charset="0"/>
              </a:rPr>
              <a:t>specialists” –</a:t>
            </a:r>
          </a:p>
          <a:p>
            <a:pPr marL="755650" lvl="1" indent="-285750">
              <a:spcBef>
                <a:spcPts val="488"/>
              </a:spcBef>
              <a:buClr>
                <a:srgbClr val="F2F2F2"/>
              </a:buClr>
              <a:buFontTx/>
              <a:buChar char="–"/>
              <a:tabLst>
                <a:tab pos="355600" algn="l"/>
              </a:tabLst>
            </a:pPr>
            <a:r>
              <a:rPr lang="en-US" dirty="0">
                <a:latin typeface="Arial" charset="0"/>
                <a:cs typeface="Arial" charset="0"/>
              </a:rPr>
              <a:t>people</a:t>
            </a:r>
            <a:r>
              <a:rPr lang="en-US" dirty="0">
                <a:latin typeface="Times New Roman" pitchFamily="18" charset="0"/>
                <a:cs typeface="Times New Roman" pitchFamily="18" charset="0"/>
              </a:rPr>
              <a:t>	</a:t>
            </a:r>
            <a:r>
              <a:rPr lang="en-US" dirty="0">
                <a:latin typeface="Arial" charset="0"/>
                <a:cs typeface="Arial" charset="0"/>
              </a:rPr>
              <a:t>who</a:t>
            </a:r>
            <a:r>
              <a:rPr lang="en-US" dirty="0">
                <a:latin typeface="Times New Roman" pitchFamily="18" charset="0"/>
                <a:cs typeface="Times New Roman" pitchFamily="18" charset="0"/>
              </a:rPr>
              <a:t>	</a:t>
            </a:r>
            <a:r>
              <a:rPr lang="en-US" dirty="0">
                <a:latin typeface="Arial" charset="0"/>
                <a:cs typeface="Arial" charset="0"/>
              </a:rPr>
              <a:t>specialize</a:t>
            </a:r>
            <a:r>
              <a:rPr lang="en-US" dirty="0">
                <a:latin typeface="Times New Roman" pitchFamily="18" charset="0"/>
                <a:cs typeface="Times New Roman" pitchFamily="18" charset="0"/>
              </a:rPr>
              <a:t>	</a:t>
            </a:r>
            <a:r>
              <a:rPr lang="en-US" dirty="0">
                <a:latin typeface="Arial" charset="0"/>
                <a:cs typeface="Arial" charset="0"/>
              </a:rPr>
              <a:t>in</a:t>
            </a:r>
            <a:r>
              <a:rPr lang="en-US" dirty="0">
                <a:latin typeface="Times New Roman" pitchFamily="18" charset="0"/>
                <a:cs typeface="Times New Roman" pitchFamily="18" charset="0"/>
              </a:rPr>
              <a:t>	</a:t>
            </a:r>
            <a:r>
              <a:rPr lang="en-US" dirty="0">
                <a:latin typeface="Arial" charset="0"/>
                <a:cs typeface="Arial" charset="0"/>
              </a:rPr>
              <a:t>something,</a:t>
            </a:r>
            <a:r>
              <a:rPr lang="en-US" dirty="0">
                <a:latin typeface="Times New Roman" pitchFamily="18" charset="0"/>
                <a:cs typeface="Times New Roman" pitchFamily="18" charset="0"/>
              </a:rPr>
              <a:t>	</a:t>
            </a:r>
            <a:r>
              <a:rPr lang="en-US" dirty="0">
                <a:latin typeface="Arial" charset="0"/>
                <a:cs typeface="Arial" charset="0"/>
              </a:rPr>
              <a:t>but</a:t>
            </a:r>
            <a:r>
              <a:rPr lang="en-US" dirty="0">
                <a:latin typeface="Times New Roman" pitchFamily="18" charset="0"/>
                <a:cs typeface="Times New Roman" pitchFamily="18" charset="0"/>
              </a:rPr>
              <a:t>	</a:t>
            </a:r>
            <a:r>
              <a:rPr lang="en-US" dirty="0">
                <a:latin typeface="Arial" charset="0"/>
                <a:cs typeface="Arial" charset="0"/>
              </a:rPr>
              <a:t>are</a:t>
            </a:r>
            <a:r>
              <a:rPr lang="en-US" dirty="0">
                <a:latin typeface="Times New Roman" pitchFamily="18" charset="0"/>
                <a:cs typeface="Times New Roman" pitchFamily="18" charset="0"/>
              </a:rPr>
              <a:t>	</a:t>
            </a:r>
            <a:r>
              <a:rPr lang="en-US" dirty="0">
                <a:latin typeface="Arial" charset="0"/>
                <a:cs typeface="Arial" charset="0"/>
              </a:rPr>
              <a:t>conversant(having</a:t>
            </a:r>
            <a:r>
              <a:rPr lang="en-US" dirty="0">
                <a:latin typeface="Times New Roman" pitchFamily="18" charset="0"/>
                <a:cs typeface="Times New Roman" pitchFamily="18" charset="0"/>
              </a:rPr>
              <a:t> </a:t>
            </a:r>
            <a:r>
              <a:rPr lang="en-US" dirty="0">
                <a:latin typeface="Arial" charset="0"/>
                <a:cs typeface="Arial" charset="0"/>
              </a:rPr>
              <a:t>frequent</a:t>
            </a:r>
            <a:r>
              <a:rPr lang="en-US" dirty="0">
                <a:latin typeface="Times New Roman" pitchFamily="18" charset="0"/>
                <a:cs typeface="Times New Roman" pitchFamily="18" charset="0"/>
              </a:rPr>
              <a:t> </a:t>
            </a:r>
            <a:r>
              <a:rPr lang="en-US" dirty="0">
                <a:latin typeface="Arial" charset="0"/>
                <a:cs typeface="Arial" charset="0"/>
              </a:rPr>
              <a:t>or</a:t>
            </a:r>
            <a:r>
              <a:rPr lang="en-US" dirty="0">
                <a:latin typeface="Times New Roman" pitchFamily="18" charset="0"/>
                <a:cs typeface="Times New Roman" pitchFamily="18" charset="0"/>
              </a:rPr>
              <a:t> </a:t>
            </a:r>
            <a:r>
              <a:rPr lang="en-US" dirty="0">
                <a:latin typeface="Arial" charset="0"/>
                <a:cs typeface="Arial" charset="0"/>
              </a:rPr>
              <a:t>familiar</a:t>
            </a:r>
            <a:r>
              <a:rPr lang="en-US" dirty="0">
                <a:latin typeface="Times New Roman" pitchFamily="18" charset="0"/>
                <a:cs typeface="Times New Roman" pitchFamily="18" charset="0"/>
              </a:rPr>
              <a:t> </a:t>
            </a:r>
            <a:r>
              <a:rPr lang="en-US" dirty="0">
                <a:latin typeface="Arial" charset="0"/>
                <a:cs typeface="Arial" charset="0"/>
              </a:rPr>
              <a:t>association)</a:t>
            </a:r>
            <a:r>
              <a:rPr lang="en-US" dirty="0">
                <a:latin typeface="Times New Roman" pitchFamily="18" charset="0"/>
                <a:cs typeface="Times New Roman" pitchFamily="18" charset="0"/>
              </a:rPr>
              <a:t> </a:t>
            </a:r>
            <a:r>
              <a:rPr lang="en-US" dirty="0">
                <a:latin typeface="Arial" charset="0"/>
                <a:cs typeface="Arial" charset="0"/>
              </a:rPr>
              <a:t>in</a:t>
            </a:r>
            <a:r>
              <a:rPr lang="en-US" dirty="0">
                <a:latin typeface="Times New Roman" pitchFamily="18" charset="0"/>
                <a:cs typeface="Times New Roman" pitchFamily="18" charset="0"/>
              </a:rPr>
              <a:t> </a:t>
            </a:r>
            <a:r>
              <a:rPr lang="en-US" dirty="0">
                <a:latin typeface="Arial" charset="0"/>
                <a:cs typeface="Arial" charset="0"/>
              </a:rPr>
              <a:t>all</a:t>
            </a:r>
            <a:r>
              <a:rPr lang="en-US" dirty="0">
                <a:latin typeface="Times New Roman" pitchFamily="18" charset="0"/>
                <a:cs typeface="Times New Roman" pitchFamily="18" charset="0"/>
              </a:rPr>
              <a:t> </a:t>
            </a:r>
            <a:r>
              <a:rPr lang="en-US" dirty="0">
                <a:latin typeface="Arial" charset="0"/>
                <a:cs typeface="Arial" charset="0"/>
              </a:rPr>
              <a:t>the</a:t>
            </a:r>
            <a:r>
              <a:rPr lang="en-US" dirty="0">
                <a:latin typeface="Times New Roman" pitchFamily="18" charset="0"/>
                <a:cs typeface="Times New Roman" pitchFamily="18" charset="0"/>
              </a:rPr>
              <a:t> </a:t>
            </a:r>
            <a:r>
              <a:rPr lang="en-US" dirty="0">
                <a:latin typeface="Arial" charset="0"/>
                <a:cs typeface="Arial" charset="0"/>
              </a:rPr>
              <a:t>disciplines</a:t>
            </a:r>
            <a:r>
              <a:rPr lang="en-US" dirty="0">
                <a:latin typeface="Times New Roman" pitchFamily="18" charset="0"/>
                <a:cs typeface="Times New Roman" pitchFamily="18" charset="0"/>
              </a:rPr>
              <a:t> </a:t>
            </a:r>
            <a:r>
              <a:rPr lang="en-US" dirty="0">
                <a:latin typeface="Arial" charset="0"/>
                <a:cs typeface="Arial" charset="0"/>
              </a:rPr>
              <a:t>the</a:t>
            </a:r>
            <a:r>
              <a:rPr lang="en-US" dirty="0">
                <a:latin typeface="Times New Roman" pitchFamily="18" charset="0"/>
                <a:cs typeface="Times New Roman" pitchFamily="18" charset="0"/>
              </a:rPr>
              <a:t> </a:t>
            </a:r>
            <a:r>
              <a:rPr lang="en-US" dirty="0">
                <a:latin typeface="Arial" charset="0"/>
                <a:cs typeface="Arial" charset="0"/>
              </a:rPr>
              <a:t>team</a:t>
            </a:r>
            <a:r>
              <a:rPr lang="en-US" dirty="0">
                <a:latin typeface="Times New Roman" pitchFamily="18" charset="0"/>
                <a:cs typeface="Times New Roman" pitchFamily="18" charset="0"/>
              </a:rPr>
              <a:t> </a:t>
            </a:r>
            <a:r>
              <a:rPr lang="en-US" dirty="0">
                <a:latin typeface="Arial" charset="0"/>
                <a:cs typeface="Arial" charset="0"/>
              </a:rPr>
              <a:t>needs.</a:t>
            </a:r>
          </a:p>
        </p:txBody>
      </p:sp>
    </p:spTree>
    <p:extLst>
      <p:ext uri="{BB962C8B-B14F-4D97-AF65-F5344CB8AC3E}">
        <p14:creationId xmlns:p14="http://schemas.microsoft.com/office/powerpoint/2010/main" val="2676708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39209" y="-105697"/>
            <a:ext cx="8229600" cy="1143000"/>
          </a:xfrm>
        </p:spPr>
        <p:txBody>
          <a:bodyPr rtlCol="0"/>
          <a:lstStyle/>
          <a:p>
            <a:pPr marL="3041650">
              <a:spcBef>
                <a:spcPts val="0"/>
              </a:spcBef>
              <a:defRPr/>
            </a:pPr>
            <a:r>
              <a:rPr sz="3200" dirty="0">
                <a:latin typeface="Arial"/>
                <a:cs typeface="Arial"/>
              </a:rPr>
              <a:t>A</a:t>
            </a:r>
            <a:r>
              <a:rPr sz="3200" spc="75" dirty="0">
                <a:latin typeface="Times New Roman"/>
                <a:cs typeface="Times New Roman"/>
              </a:rPr>
              <a:t> </a:t>
            </a:r>
            <a:r>
              <a:rPr sz="3200" dirty="0">
                <a:latin typeface="Arial"/>
                <a:cs typeface="Arial"/>
              </a:rPr>
              <a:t>G</a:t>
            </a:r>
            <a:r>
              <a:rPr sz="3200" spc="-20" dirty="0">
                <a:latin typeface="Arial"/>
                <a:cs typeface="Arial"/>
              </a:rPr>
              <a:t>o</a:t>
            </a:r>
            <a:r>
              <a:rPr sz="3200" spc="-5" dirty="0">
                <a:latin typeface="Arial"/>
                <a:cs typeface="Arial"/>
              </a:rPr>
              <a:t>o</a:t>
            </a:r>
            <a:r>
              <a:rPr sz="3200" dirty="0">
                <a:latin typeface="Arial"/>
                <a:cs typeface="Arial"/>
              </a:rPr>
              <a:t>d</a:t>
            </a:r>
            <a:r>
              <a:rPr sz="3200" spc="30" dirty="0">
                <a:latin typeface="Times New Roman"/>
                <a:cs typeface="Times New Roman"/>
              </a:rPr>
              <a:t> </a:t>
            </a:r>
            <a:r>
              <a:rPr sz="3200" spc="-5" dirty="0">
                <a:latin typeface="Arial"/>
                <a:cs typeface="Arial"/>
              </a:rPr>
              <a:t>T</a:t>
            </a:r>
            <a:r>
              <a:rPr sz="3200" spc="-20" dirty="0">
                <a:latin typeface="Arial"/>
                <a:cs typeface="Arial"/>
              </a:rPr>
              <a:t>e</a:t>
            </a:r>
            <a:r>
              <a:rPr sz="3200" spc="-10" dirty="0">
                <a:latin typeface="Arial"/>
                <a:cs typeface="Arial"/>
              </a:rPr>
              <a:t>am</a:t>
            </a:r>
            <a:endParaRPr sz="3200" dirty="0">
              <a:latin typeface="Arial"/>
              <a:cs typeface="Arial"/>
            </a:endParaRPr>
          </a:p>
        </p:txBody>
      </p:sp>
      <p:sp>
        <p:nvSpPr>
          <p:cNvPr id="39939" name="object 3"/>
          <p:cNvSpPr>
            <a:spLocks noChangeArrowheads="1"/>
          </p:cNvSpPr>
          <p:nvPr/>
        </p:nvSpPr>
        <p:spPr bwMode="auto">
          <a:xfrm>
            <a:off x="975889" y="413360"/>
            <a:ext cx="4589463" cy="3048000"/>
          </a:xfrm>
          <a:prstGeom prst="rect">
            <a:avLst/>
          </a:prstGeom>
          <a:blipFill dpi="0" rotWithShape="1">
            <a:blip r:embed="rId3" cstate="print"/>
            <a:srcRect/>
            <a:stretch>
              <a:fillRect/>
            </a:stretch>
          </a:blipFill>
          <a:ln w="9525">
            <a:noFill/>
            <a:miter lim="800000"/>
            <a:headEnd/>
            <a:tailEnd/>
          </a:ln>
        </p:spPr>
        <p:txBody>
          <a:bodyPr lIns="0" tIns="0" rIns="0" bIns="0"/>
          <a:lstStyle/>
          <a:p>
            <a:endParaRPr lang="en-US" dirty="0"/>
          </a:p>
        </p:txBody>
      </p:sp>
      <p:sp>
        <p:nvSpPr>
          <p:cNvPr id="39940" name="object 4"/>
          <p:cNvSpPr>
            <a:spLocks noChangeArrowheads="1"/>
          </p:cNvSpPr>
          <p:nvPr/>
        </p:nvSpPr>
        <p:spPr bwMode="auto">
          <a:xfrm>
            <a:off x="1275330" y="3661752"/>
            <a:ext cx="4191000" cy="2782888"/>
          </a:xfrm>
          <a:prstGeom prst="rect">
            <a:avLst/>
          </a:prstGeom>
          <a:blipFill dpi="0" rotWithShape="1">
            <a:blip r:embed="rId4" cstate="print"/>
            <a:srcRect/>
            <a:stretch>
              <a:fillRect/>
            </a:stretch>
          </a:blipFill>
          <a:ln w="9525">
            <a:noFill/>
            <a:miter lim="800000"/>
            <a:headEnd/>
            <a:tailEnd/>
          </a:ln>
        </p:spPr>
        <p:txBody>
          <a:bodyPr lIns="0" tIns="0" rIns="0" bIns="0"/>
          <a:lstStyle/>
          <a:p>
            <a:endParaRPr lang="en-US"/>
          </a:p>
        </p:txBody>
      </p:sp>
      <p:sp>
        <p:nvSpPr>
          <p:cNvPr id="39941" name="object 5"/>
          <p:cNvSpPr>
            <a:spLocks noChangeArrowheads="1"/>
          </p:cNvSpPr>
          <p:nvPr/>
        </p:nvSpPr>
        <p:spPr bwMode="auto">
          <a:xfrm>
            <a:off x="5899759" y="982771"/>
            <a:ext cx="5942992" cy="4660204"/>
          </a:xfrm>
          <a:prstGeom prst="rect">
            <a:avLst/>
          </a:prstGeom>
          <a:blipFill dpi="0" rotWithShape="1">
            <a:blip r:embed="rId5" cstate="print"/>
            <a:srcRect/>
            <a:stretch>
              <a:fillRect/>
            </a:stretch>
          </a:blipFill>
          <a:ln w="9525">
            <a:noFill/>
            <a:miter lim="800000"/>
            <a:headEnd/>
            <a:tailEnd/>
          </a:ln>
        </p:spPr>
        <p:txBody>
          <a:bodyPr lIns="0" tIns="0" rIns="0" bIns="0"/>
          <a:lstStyle/>
          <a:p>
            <a:endParaRPr lang="en-US"/>
          </a:p>
        </p:txBody>
      </p:sp>
      <p:sp>
        <p:nvSpPr>
          <p:cNvPr id="3" name="Slide Number Placeholder 2"/>
          <p:cNvSpPr>
            <a:spLocks noGrp="1"/>
          </p:cNvSpPr>
          <p:nvPr>
            <p:ph type="sldNum" sz="quarter" idx="4294967295"/>
          </p:nvPr>
        </p:nvSpPr>
        <p:spPr>
          <a:xfrm>
            <a:off x="1524000" y="1219201"/>
            <a:ext cx="381000" cy="228600"/>
          </a:xfrm>
          <a:prstGeom prst="rect">
            <a:avLst/>
          </a:prstGeom>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12503018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F33DBEE726CD409D4DC07CABE7CC02" ma:contentTypeVersion="13" ma:contentTypeDescription="Create a new document." ma:contentTypeScope="" ma:versionID="9fe8fea038b13ceb2d5567602adc1ae1">
  <xsd:schema xmlns:xsd="http://www.w3.org/2001/XMLSchema" xmlns:xs="http://www.w3.org/2001/XMLSchema" xmlns:p="http://schemas.microsoft.com/office/2006/metadata/properties" xmlns:ns3="d3fd0a5a-c432-4165-bdf8-309f717b1cbe" xmlns:ns4="77238265-2550-427f-b250-392dcfaa6617" targetNamespace="http://schemas.microsoft.com/office/2006/metadata/properties" ma:root="true" ma:fieldsID="af4aeb62f016cf01fc0b37507bf9c06d" ns3:_="" ns4:_="">
    <xsd:import namespace="d3fd0a5a-c432-4165-bdf8-309f717b1cbe"/>
    <xsd:import namespace="77238265-2550-427f-b250-392dcfaa661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fd0a5a-c432-4165-bdf8-309f717b1c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238265-2550-427f-b250-392dcfaa661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9E0FFF4-A740-4D0C-AE29-C093F39C36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fd0a5a-c432-4165-bdf8-309f717b1cbe"/>
    <ds:schemaRef ds:uri="77238265-2550-427f-b250-392dcfaa66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D32B381-02EC-4FA1-802C-859AD014DEBE}">
  <ds:schemaRefs>
    <ds:schemaRef ds:uri="http://schemas.microsoft.com/sharepoint/v3/contenttype/forms"/>
  </ds:schemaRefs>
</ds:datastoreItem>
</file>

<file path=customXml/itemProps3.xml><?xml version="1.0" encoding="utf-8"?>
<ds:datastoreItem xmlns:ds="http://schemas.openxmlformats.org/officeDocument/2006/customXml" ds:itemID="{82BD070E-3CB5-4F4B-8B03-4381389A9882}">
  <ds:schemaRefs>
    <ds:schemaRef ds:uri="http://schemas.openxmlformats.org/package/2006/metadata/core-properties"/>
    <ds:schemaRef ds:uri="http://www.w3.org/XML/1998/namespace"/>
    <ds:schemaRef ds:uri="http://purl.org/dc/terms/"/>
    <ds:schemaRef ds:uri="d3fd0a5a-c432-4165-bdf8-309f717b1cbe"/>
    <ds:schemaRef ds:uri="http://purl.org/dc/dcmitype/"/>
    <ds:schemaRef ds:uri="77238265-2550-427f-b250-392dcfaa6617"/>
    <ds:schemaRef ds:uri="http://schemas.microsoft.com/office/2006/documentManagement/types"/>
    <ds:schemaRef ds:uri="http://purl.org/dc/elements/1.1/"/>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Crop</Template>
  <TotalTime>4044</TotalTime>
  <Words>2651</Words>
  <Application>Microsoft Office PowerPoint</Application>
  <PresentationFormat>Widescreen</PresentationFormat>
  <Paragraphs>349</Paragraphs>
  <Slides>44</Slides>
  <Notes>16</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Franklin Gothic Book</vt:lpstr>
      <vt:lpstr>Times New Roman</vt:lpstr>
      <vt:lpstr>Crop</vt:lpstr>
      <vt:lpstr>Fundamentals of Software Engineering</vt:lpstr>
      <vt:lpstr>Rapid Software Development</vt:lpstr>
      <vt:lpstr>Rapid Application Development</vt:lpstr>
      <vt:lpstr>Rapid Application Development</vt:lpstr>
      <vt:lpstr>Methodologies -Review</vt:lpstr>
      <vt:lpstr>Agile software development</vt:lpstr>
      <vt:lpstr> Agile Values /  Manifesto for Agile Software Development</vt:lpstr>
      <vt:lpstr>Individuals and Interactions over Processes and Tools</vt:lpstr>
      <vt:lpstr>A Good Team</vt:lpstr>
      <vt:lpstr>Working Software over Comprehensive Documentation</vt:lpstr>
      <vt:lpstr>12 Agile Principles</vt:lpstr>
      <vt:lpstr>PowerPoint Presentation</vt:lpstr>
      <vt:lpstr>Unified Process Model</vt:lpstr>
      <vt:lpstr>Unified Process Model (Contd.)</vt:lpstr>
      <vt:lpstr>Unified Process Model (Contd.)</vt:lpstr>
      <vt:lpstr>Unified Process Model (Contd.)</vt:lpstr>
      <vt:lpstr>eXtreme Programming (XP)</vt:lpstr>
      <vt:lpstr>eXtreme Programming (XP)</vt:lpstr>
      <vt:lpstr>Values of XP</vt:lpstr>
      <vt:lpstr>Practices of XP</vt:lpstr>
      <vt:lpstr>Practices of XP</vt:lpstr>
      <vt:lpstr>Practices of XP</vt:lpstr>
      <vt:lpstr>Practices of XP</vt:lpstr>
      <vt:lpstr>Pair Programming in XP</vt:lpstr>
      <vt:lpstr>Scrum</vt:lpstr>
      <vt:lpstr>Scrum framework</vt:lpstr>
      <vt:lpstr>Scrum framework</vt:lpstr>
      <vt:lpstr>Product owner</vt:lpstr>
      <vt:lpstr>The ScrumMaster</vt:lpstr>
      <vt:lpstr>The team</vt:lpstr>
      <vt:lpstr>Scrum framework</vt:lpstr>
      <vt:lpstr>PowerPoint Presentation</vt:lpstr>
      <vt:lpstr>Sprint</vt:lpstr>
      <vt:lpstr>Sprint planning</vt:lpstr>
      <vt:lpstr>The daily scrum</vt:lpstr>
      <vt:lpstr>The sprint review</vt:lpstr>
      <vt:lpstr>Sprint retrospective</vt:lpstr>
      <vt:lpstr>Scrum framework</vt:lpstr>
      <vt:lpstr>Product backlog</vt:lpstr>
      <vt:lpstr>A sample product backlog</vt:lpstr>
      <vt:lpstr>Managing the sprint backlog</vt:lpstr>
      <vt:lpstr>A sprint backlog</vt:lpstr>
      <vt:lpstr>A sprint burndown chart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Engineering</dc:title>
  <dc:creator>Windows User</dc:creator>
  <cp:lastModifiedBy>Hina Iqbal</cp:lastModifiedBy>
  <cp:revision>89</cp:revision>
  <dcterms:created xsi:type="dcterms:W3CDTF">2015-04-05T21:16:02Z</dcterms:created>
  <dcterms:modified xsi:type="dcterms:W3CDTF">2023-02-14T06:33:37Z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0x0101004CF33DBEE726CD409D4DC07CABE7CC02</vt:lpwstr>
  </property>
</Properties>
</file>